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979" r:id="rId3"/>
    <p:sldId id="912" r:id="rId4"/>
    <p:sldId id="953" r:id="rId5"/>
    <p:sldId id="469" r:id="rId6"/>
    <p:sldId id="955" r:id="rId7"/>
    <p:sldId id="1011" r:id="rId8"/>
    <p:sldId id="1039" r:id="rId9"/>
    <p:sldId id="1041" r:id="rId10"/>
    <p:sldId id="1009" r:id="rId11"/>
    <p:sldId id="1013" r:id="rId12"/>
    <p:sldId id="1014" r:id="rId13"/>
    <p:sldId id="1044" r:id="rId14"/>
    <p:sldId id="1042" r:id="rId15"/>
    <p:sldId id="1043" r:id="rId16"/>
    <p:sldId id="582" r:id="rId17"/>
    <p:sldId id="1055" r:id="rId18"/>
    <p:sldId id="1056" r:id="rId19"/>
    <p:sldId id="1016" r:id="rId20"/>
    <p:sldId id="1038" r:id="rId21"/>
    <p:sldId id="659" r:id="rId22"/>
    <p:sldId id="673" r:id="rId23"/>
    <p:sldId id="668" r:id="rId24"/>
    <p:sldId id="1058" r:id="rId25"/>
    <p:sldId id="1018" r:id="rId26"/>
    <p:sldId id="1045" r:id="rId27"/>
    <p:sldId id="956" r:id="rId28"/>
    <p:sldId id="45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Juan" initials="SJ" lastIdx="13" clrIdx="0"/>
  <p:cmAuthor id="2" name="Usuario" initials="U" lastIdx="1" clrIdx="1"/>
  <p:cmAuthor id="3" name="Matias Labedz" initials="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298534"/>
    <a:srgbClr val="00B050"/>
    <a:srgbClr val="FF9900"/>
    <a:srgbClr val="61140B"/>
    <a:srgbClr val="C00000"/>
    <a:srgbClr val="FFF90D"/>
    <a:srgbClr val="0070C0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3235" autoAdjust="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76A64-1C72-4090-BAA0-9325E1F6288A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0DC92A15-E59B-4EC7-B780-B50E0125091E}">
      <dgm:prSet phldrT="[Texto]"/>
      <dgm:spPr/>
      <dgm:t>
        <a:bodyPr/>
        <a:lstStyle/>
        <a:p>
          <a:r>
            <a:rPr lang="pt-BR" noProof="0" dirty="0">
              <a:latin typeface="Calibri" pitchFamily="34" charset="0"/>
              <a:cs typeface="Calibri" pitchFamily="34" charset="0"/>
            </a:rPr>
            <a:t>WACC = custo médio ponderado do capital depois dos impostos;</a:t>
          </a:r>
          <a:endParaRPr lang="pt-BR" noProof="0" dirty="0"/>
        </a:p>
      </dgm:t>
    </dgm:pt>
    <dgm:pt modelId="{E93D380B-B8AF-4FD8-B1DB-B4B8000FD691}" type="parTrans" cxnId="{81D4D208-C5C9-4485-8FFC-944C52871661}">
      <dgm:prSet/>
      <dgm:spPr/>
      <dgm:t>
        <a:bodyPr/>
        <a:lstStyle/>
        <a:p>
          <a:endParaRPr lang="pt-BR" noProof="0"/>
        </a:p>
      </dgm:t>
    </dgm:pt>
    <dgm:pt modelId="{7CB19D1A-D7C7-4C54-BE8A-01CC2604EDE2}" type="sibTrans" cxnId="{81D4D208-C5C9-4485-8FFC-944C52871661}">
      <dgm:prSet/>
      <dgm:spPr/>
      <dgm:t>
        <a:bodyPr/>
        <a:lstStyle/>
        <a:p>
          <a:endParaRPr lang="pt-BR" noProof="0"/>
        </a:p>
      </dgm:t>
    </dgm:pt>
    <dgm:pt modelId="{9AB4B5D8-4B85-4E10-8671-8047C111F457}">
      <dgm:prSet/>
      <dgm:spPr/>
      <dgm:t>
        <a:bodyPr/>
        <a:lstStyle/>
        <a:p>
          <a:r>
            <a:rPr lang="pt-BR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baseline="-25000" noProof="0" dirty="0" err="1">
              <a:latin typeface="Calibri" pitchFamily="34" charset="0"/>
              <a:cs typeface="Calibri" pitchFamily="34" charset="0"/>
            </a:rPr>
            <a:t>e</a:t>
          </a:r>
          <a:r>
            <a:rPr lang="pt-BR" baseline="-25000" noProof="0" dirty="0">
              <a:latin typeface="Calibri" pitchFamily="34" charset="0"/>
              <a:cs typeface="Calibri" pitchFamily="34" charset="0"/>
            </a:rPr>
            <a:t> </a:t>
          </a:r>
          <a:r>
            <a:rPr lang="pt-BR" noProof="0" dirty="0">
              <a:latin typeface="Calibri" pitchFamily="34" charset="0"/>
              <a:cs typeface="Calibri" pitchFamily="34" charset="0"/>
            </a:rPr>
            <a:t>= taxa de rentabilidade sobre o capital próprio;</a:t>
          </a:r>
        </a:p>
      </dgm:t>
    </dgm:pt>
    <dgm:pt modelId="{19D40C55-823C-4D16-93F1-77F13EBE1B0C}" type="parTrans" cxnId="{421A167E-22FB-478A-B397-BA7CA2BB6A3E}">
      <dgm:prSet/>
      <dgm:spPr/>
      <dgm:t>
        <a:bodyPr/>
        <a:lstStyle/>
        <a:p>
          <a:endParaRPr lang="pt-BR" noProof="0"/>
        </a:p>
      </dgm:t>
    </dgm:pt>
    <dgm:pt modelId="{1C6C5BB3-FAC4-4426-A7E9-747B883A56E2}" type="sibTrans" cxnId="{421A167E-22FB-478A-B397-BA7CA2BB6A3E}">
      <dgm:prSet/>
      <dgm:spPr/>
      <dgm:t>
        <a:bodyPr/>
        <a:lstStyle/>
        <a:p>
          <a:endParaRPr lang="pt-BR" noProof="0"/>
        </a:p>
      </dgm:t>
    </dgm:pt>
    <dgm:pt modelId="{574568B6-7387-42F2-A036-A0A67588DAAE}">
      <dgm:prSet/>
      <dgm:spPr/>
      <dgm:t>
        <a:bodyPr/>
        <a:lstStyle/>
        <a:p>
          <a:r>
            <a:rPr lang="pt-BR" noProof="0" dirty="0">
              <a:latin typeface="Calibri" pitchFamily="34" charset="0"/>
              <a:cs typeface="Calibri" pitchFamily="34" charset="0"/>
            </a:rPr>
            <a:t>L</a:t>
          </a:r>
          <a:r>
            <a:rPr lang="pt-BR" baseline="-25000" noProof="0" dirty="0">
              <a:latin typeface="Calibri" pitchFamily="34" charset="0"/>
              <a:cs typeface="Calibri" pitchFamily="34" charset="0"/>
            </a:rPr>
            <a:t> </a:t>
          </a:r>
          <a:r>
            <a:rPr lang="pt-BR" noProof="0" dirty="0">
              <a:latin typeface="Calibri" pitchFamily="34" charset="0"/>
              <a:cs typeface="Calibri" pitchFamily="34" charset="0"/>
            </a:rPr>
            <a:t>= porcentagem do ativo financiado com dívida;</a:t>
          </a:r>
        </a:p>
      </dgm:t>
    </dgm:pt>
    <dgm:pt modelId="{19D7F874-9D0F-47DC-A569-2A30D8F82116}" type="parTrans" cxnId="{2874A4E1-8AB1-48E4-9B9A-C42C4A044C88}">
      <dgm:prSet/>
      <dgm:spPr/>
      <dgm:t>
        <a:bodyPr/>
        <a:lstStyle/>
        <a:p>
          <a:endParaRPr lang="pt-BR" noProof="0"/>
        </a:p>
      </dgm:t>
    </dgm:pt>
    <dgm:pt modelId="{F8367A8E-ED56-423A-93EE-67C1CBF55DAA}" type="sibTrans" cxnId="{2874A4E1-8AB1-48E4-9B9A-C42C4A044C88}">
      <dgm:prSet/>
      <dgm:spPr/>
      <dgm:t>
        <a:bodyPr/>
        <a:lstStyle/>
        <a:p>
          <a:endParaRPr lang="pt-BR" noProof="0"/>
        </a:p>
      </dgm:t>
    </dgm:pt>
    <dgm:pt modelId="{5FF7E155-0FB4-48FD-BF0A-E8A3DAF63EC1}">
      <dgm:prSet/>
      <dgm:spPr/>
      <dgm:t>
        <a:bodyPr/>
        <a:lstStyle/>
        <a:p>
          <a:r>
            <a:rPr lang="pt-BR" noProof="0" dirty="0">
              <a:latin typeface="Calibri" pitchFamily="34" charset="0"/>
              <a:cs typeface="Calibri" pitchFamily="34" charset="0"/>
            </a:rPr>
            <a:t>r</a:t>
          </a:r>
          <a:r>
            <a:rPr lang="pt-BR" baseline="-25000" noProof="0" dirty="0">
              <a:latin typeface="Calibri" pitchFamily="34" charset="0"/>
              <a:cs typeface="Calibri" pitchFamily="34" charset="0"/>
            </a:rPr>
            <a:t>d </a:t>
          </a:r>
          <a:r>
            <a:rPr lang="pt-BR" noProof="0" dirty="0">
              <a:latin typeface="Calibri" pitchFamily="34" charset="0"/>
              <a:cs typeface="Calibri" pitchFamily="34" charset="0"/>
            </a:rPr>
            <a:t>= taxa de juros da dívida;</a:t>
          </a:r>
        </a:p>
      </dgm:t>
    </dgm:pt>
    <dgm:pt modelId="{A99EDEC4-CE0F-4F14-A9C0-2035AF2B44EC}" type="parTrans" cxnId="{C85CD298-C775-4524-8313-D370413A1C22}">
      <dgm:prSet/>
      <dgm:spPr/>
      <dgm:t>
        <a:bodyPr/>
        <a:lstStyle/>
        <a:p>
          <a:endParaRPr lang="pt-BR" noProof="0"/>
        </a:p>
      </dgm:t>
    </dgm:pt>
    <dgm:pt modelId="{7584320E-56B6-4DD3-A1CB-43A78C9C2832}" type="sibTrans" cxnId="{C85CD298-C775-4524-8313-D370413A1C22}">
      <dgm:prSet/>
      <dgm:spPr/>
      <dgm:t>
        <a:bodyPr/>
        <a:lstStyle/>
        <a:p>
          <a:endParaRPr lang="pt-BR" noProof="0"/>
        </a:p>
      </dgm:t>
    </dgm:pt>
    <dgm:pt modelId="{DF10A9E2-F07C-440B-A645-DE54EA5BAF3E}">
      <dgm:prSet/>
      <dgm:spPr/>
      <dgm:t>
        <a:bodyPr/>
        <a:lstStyle/>
        <a:p>
          <a:r>
            <a:rPr lang="pt-BR" noProof="0" dirty="0">
              <a:latin typeface="Calibri" pitchFamily="34" charset="0"/>
              <a:cs typeface="Calibri" pitchFamily="34" charset="0"/>
            </a:rPr>
            <a:t>T = alíquota do imposto de renda.</a:t>
          </a:r>
        </a:p>
      </dgm:t>
    </dgm:pt>
    <dgm:pt modelId="{35FC26C5-F58C-42D7-BC52-0FFD898121E9}" type="parTrans" cxnId="{D0D7DFEE-0498-45B6-A1F2-57ABF2BD027D}">
      <dgm:prSet/>
      <dgm:spPr/>
      <dgm:t>
        <a:bodyPr/>
        <a:lstStyle/>
        <a:p>
          <a:endParaRPr lang="pt-BR" noProof="0"/>
        </a:p>
      </dgm:t>
    </dgm:pt>
    <dgm:pt modelId="{A59B7EB7-AEB2-4808-98F4-A763AE415325}" type="sibTrans" cxnId="{D0D7DFEE-0498-45B6-A1F2-57ABF2BD027D}">
      <dgm:prSet/>
      <dgm:spPr/>
      <dgm:t>
        <a:bodyPr/>
        <a:lstStyle/>
        <a:p>
          <a:endParaRPr lang="pt-BR" noProof="0"/>
        </a:p>
      </dgm:t>
    </dgm:pt>
    <dgm:pt modelId="{0FD8FDA6-F552-444D-AA73-2EE46A3B0B82}" type="pres">
      <dgm:prSet presAssocID="{48176A64-1C72-4090-BAA0-9325E1F6288A}" presName="linear" presStyleCnt="0">
        <dgm:presLayoutVars>
          <dgm:animLvl val="lvl"/>
          <dgm:resizeHandles val="exact"/>
        </dgm:presLayoutVars>
      </dgm:prSet>
      <dgm:spPr/>
    </dgm:pt>
    <dgm:pt modelId="{34194C67-DE15-4131-AEA6-E5E051588DDB}" type="pres">
      <dgm:prSet presAssocID="{0DC92A15-E59B-4EC7-B780-B50E012509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5901B9-F695-48E8-AD3D-C1900C0383A7}" type="pres">
      <dgm:prSet presAssocID="{7CB19D1A-D7C7-4C54-BE8A-01CC2604EDE2}" presName="spacer" presStyleCnt="0"/>
      <dgm:spPr/>
    </dgm:pt>
    <dgm:pt modelId="{744A9BB6-732B-459C-9EF2-6C4E49E5E00A}" type="pres">
      <dgm:prSet presAssocID="{9AB4B5D8-4B85-4E10-8671-8047C111F4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2AA75C-D989-4D7A-873B-392B03378814}" type="pres">
      <dgm:prSet presAssocID="{1C6C5BB3-FAC4-4426-A7E9-747B883A56E2}" presName="spacer" presStyleCnt="0"/>
      <dgm:spPr/>
    </dgm:pt>
    <dgm:pt modelId="{A27AD61D-A7CE-4664-AC32-0529DF03F23F}" type="pres">
      <dgm:prSet presAssocID="{574568B6-7387-42F2-A036-A0A67588DA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19B1F7-3062-4B1E-A7DD-4088887EAD18}" type="pres">
      <dgm:prSet presAssocID="{F8367A8E-ED56-423A-93EE-67C1CBF55DAA}" presName="spacer" presStyleCnt="0"/>
      <dgm:spPr/>
    </dgm:pt>
    <dgm:pt modelId="{5A3D534A-F5F9-4997-8E90-82D3EBA2D557}" type="pres">
      <dgm:prSet presAssocID="{5FF7E155-0FB4-48FD-BF0A-E8A3DAF63E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A7BFC-D516-47B2-BCB2-9B21839E9BC7}" type="pres">
      <dgm:prSet presAssocID="{7584320E-56B6-4DD3-A1CB-43A78C9C2832}" presName="spacer" presStyleCnt="0"/>
      <dgm:spPr/>
    </dgm:pt>
    <dgm:pt modelId="{AE0B01A8-9877-41D8-ADE1-59F9627363A1}" type="pres">
      <dgm:prSet presAssocID="{DF10A9E2-F07C-440B-A645-DE54EA5BAF3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D4D208-C5C9-4485-8FFC-944C52871661}" srcId="{48176A64-1C72-4090-BAA0-9325E1F6288A}" destId="{0DC92A15-E59B-4EC7-B780-B50E0125091E}" srcOrd="0" destOrd="0" parTransId="{E93D380B-B8AF-4FD8-B1DB-B4B8000FD691}" sibTransId="{7CB19D1A-D7C7-4C54-BE8A-01CC2604EDE2}"/>
    <dgm:cxn modelId="{B5861F64-D8C9-47D1-A1E4-5A433584101D}" type="presOf" srcId="{574568B6-7387-42F2-A036-A0A67588DAAE}" destId="{A27AD61D-A7CE-4664-AC32-0529DF03F23F}" srcOrd="0" destOrd="0" presId="urn:microsoft.com/office/officeart/2005/8/layout/vList2"/>
    <dgm:cxn modelId="{ACCBE64C-05AC-4FB5-B202-DD989D7BDB45}" type="presOf" srcId="{DF10A9E2-F07C-440B-A645-DE54EA5BAF3E}" destId="{AE0B01A8-9877-41D8-ADE1-59F9627363A1}" srcOrd="0" destOrd="0" presId="urn:microsoft.com/office/officeart/2005/8/layout/vList2"/>
    <dgm:cxn modelId="{7C292E75-7F67-4E4E-8208-F479D5F3E2B2}" type="presOf" srcId="{48176A64-1C72-4090-BAA0-9325E1F6288A}" destId="{0FD8FDA6-F552-444D-AA73-2EE46A3B0B82}" srcOrd="0" destOrd="0" presId="urn:microsoft.com/office/officeart/2005/8/layout/vList2"/>
    <dgm:cxn modelId="{421A167E-22FB-478A-B397-BA7CA2BB6A3E}" srcId="{48176A64-1C72-4090-BAA0-9325E1F6288A}" destId="{9AB4B5D8-4B85-4E10-8671-8047C111F457}" srcOrd="1" destOrd="0" parTransId="{19D40C55-823C-4D16-93F1-77F13EBE1B0C}" sibTransId="{1C6C5BB3-FAC4-4426-A7E9-747B883A56E2}"/>
    <dgm:cxn modelId="{57E5F481-B7EB-402A-AE7C-9DC3FA99B088}" type="presOf" srcId="{0DC92A15-E59B-4EC7-B780-B50E0125091E}" destId="{34194C67-DE15-4131-AEA6-E5E051588DDB}" srcOrd="0" destOrd="0" presId="urn:microsoft.com/office/officeart/2005/8/layout/vList2"/>
    <dgm:cxn modelId="{9574D88F-A2BA-4DEE-A2B2-1FB42004364A}" type="presOf" srcId="{9AB4B5D8-4B85-4E10-8671-8047C111F457}" destId="{744A9BB6-732B-459C-9EF2-6C4E49E5E00A}" srcOrd="0" destOrd="0" presId="urn:microsoft.com/office/officeart/2005/8/layout/vList2"/>
    <dgm:cxn modelId="{C85CD298-C775-4524-8313-D370413A1C22}" srcId="{48176A64-1C72-4090-BAA0-9325E1F6288A}" destId="{5FF7E155-0FB4-48FD-BF0A-E8A3DAF63EC1}" srcOrd="3" destOrd="0" parTransId="{A99EDEC4-CE0F-4F14-A9C0-2035AF2B44EC}" sibTransId="{7584320E-56B6-4DD3-A1CB-43A78C9C2832}"/>
    <dgm:cxn modelId="{700A3CDD-AE39-44CC-BAA5-270CD752191B}" type="presOf" srcId="{5FF7E155-0FB4-48FD-BF0A-E8A3DAF63EC1}" destId="{5A3D534A-F5F9-4997-8E90-82D3EBA2D557}" srcOrd="0" destOrd="0" presId="urn:microsoft.com/office/officeart/2005/8/layout/vList2"/>
    <dgm:cxn modelId="{2874A4E1-8AB1-48E4-9B9A-C42C4A044C88}" srcId="{48176A64-1C72-4090-BAA0-9325E1F6288A}" destId="{574568B6-7387-42F2-A036-A0A67588DAAE}" srcOrd="2" destOrd="0" parTransId="{19D7F874-9D0F-47DC-A569-2A30D8F82116}" sibTransId="{F8367A8E-ED56-423A-93EE-67C1CBF55DAA}"/>
    <dgm:cxn modelId="{D0D7DFEE-0498-45B6-A1F2-57ABF2BD027D}" srcId="{48176A64-1C72-4090-BAA0-9325E1F6288A}" destId="{DF10A9E2-F07C-440B-A645-DE54EA5BAF3E}" srcOrd="4" destOrd="0" parTransId="{35FC26C5-F58C-42D7-BC52-0FFD898121E9}" sibTransId="{A59B7EB7-AEB2-4808-98F4-A763AE415325}"/>
    <dgm:cxn modelId="{C163D90B-9EC1-4B4A-82D5-30D417252EB4}" type="presParOf" srcId="{0FD8FDA6-F552-444D-AA73-2EE46A3B0B82}" destId="{34194C67-DE15-4131-AEA6-E5E051588DDB}" srcOrd="0" destOrd="0" presId="urn:microsoft.com/office/officeart/2005/8/layout/vList2"/>
    <dgm:cxn modelId="{F5A88E33-4BA3-4395-A28D-25B10334F72C}" type="presParOf" srcId="{0FD8FDA6-F552-444D-AA73-2EE46A3B0B82}" destId="{BD5901B9-F695-48E8-AD3D-C1900C0383A7}" srcOrd="1" destOrd="0" presId="urn:microsoft.com/office/officeart/2005/8/layout/vList2"/>
    <dgm:cxn modelId="{DBF68566-2183-4111-B0F1-94A56D1ABA36}" type="presParOf" srcId="{0FD8FDA6-F552-444D-AA73-2EE46A3B0B82}" destId="{744A9BB6-732B-459C-9EF2-6C4E49E5E00A}" srcOrd="2" destOrd="0" presId="urn:microsoft.com/office/officeart/2005/8/layout/vList2"/>
    <dgm:cxn modelId="{D01B53A9-3E01-47E1-8FFF-A5A29105F51B}" type="presParOf" srcId="{0FD8FDA6-F552-444D-AA73-2EE46A3B0B82}" destId="{BC2AA75C-D989-4D7A-873B-392B03378814}" srcOrd="3" destOrd="0" presId="urn:microsoft.com/office/officeart/2005/8/layout/vList2"/>
    <dgm:cxn modelId="{2A536A24-CE06-4444-AA9F-9B4F36771ECC}" type="presParOf" srcId="{0FD8FDA6-F552-444D-AA73-2EE46A3B0B82}" destId="{A27AD61D-A7CE-4664-AC32-0529DF03F23F}" srcOrd="4" destOrd="0" presId="urn:microsoft.com/office/officeart/2005/8/layout/vList2"/>
    <dgm:cxn modelId="{2B957315-2FED-46AA-9492-C218D0D05918}" type="presParOf" srcId="{0FD8FDA6-F552-444D-AA73-2EE46A3B0B82}" destId="{E619B1F7-3062-4B1E-A7DD-4088887EAD18}" srcOrd="5" destOrd="0" presId="urn:microsoft.com/office/officeart/2005/8/layout/vList2"/>
    <dgm:cxn modelId="{D90503D9-C1E0-45F2-9E47-6F8E16147EDF}" type="presParOf" srcId="{0FD8FDA6-F552-444D-AA73-2EE46A3B0B82}" destId="{5A3D534A-F5F9-4997-8E90-82D3EBA2D557}" srcOrd="6" destOrd="0" presId="urn:microsoft.com/office/officeart/2005/8/layout/vList2"/>
    <dgm:cxn modelId="{BA6A630F-F2E3-4711-87DD-3E5BCD4D96F4}" type="presParOf" srcId="{0FD8FDA6-F552-444D-AA73-2EE46A3B0B82}" destId="{2B9A7BFC-D516-47B2-BCB2-9B21839E9BC7}" srcOrd="7" destOrd="0" presId="urn:microsoft.com/office/officeart/2005/8/layout/vList2"/>
    <dgm:cxn modelId="{CEF74F67-FDAC-46A9-9D3F-151F1452AD96}" type="presParOf" srcId="{0FD8FDA6-F552-444D-AA73-2EE46A3B0B82}" destId="{AE0B01A8-9877-41D8-ADE1-59F9627363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4707F-B189-447B-AC7B-75AE54D555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8A62B19-3958-45A1-B253-6C55D3463192}">
      <dgm:prSet phldrT="[Texto]"/>
      <dgm:spPr/>
      <dgm:t>
        <a:bodyPr/>
        <a:lstStyle/>
        <a:p>
          <a:r>
            <a:rPr lang="pt-BR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baseline="-25000" noProof="0" dirty="0" err="1">
              <a:latin typeface="Calibri" pitchFamily="34" charset="0"/>
              <a:cs typeface="Calibri" pitchFamily="34" charset="0"/>
            </a:rPr>
            <a:t>D</a:t>
          </a:r>
          <a:r>
            <a:rPr lang="pt-BR" noProof="0" dirty="0">
              <a:latin typeface="Calibri" pitchFamily="34" charset="0"/>
              <a:cs typeface="Calibri" pitchFamily="34" charset="0"/>
            </a:rPr>
            <a:t> = custo de capital de terceiros;</a:t>
          </a:r>
          <a:endParaRPr lang="pt-BR" noProof="0" dirty="0"/>
        </a:p>
      </dgm:t>
    </dgm:pt>
    <dgm:pt modelId="{29EFD7E0-E1F4-4C74-B3C1-B5161A742705}" type="parTrans" cxnId="{592C17FD-77BD-4AA2-BEA8-7CA21AD6EB85}">
      <dgm:prSet/>
      <dgm:spPr/>
      <dgm:t>
        <a:bodyPr/>
        <a:lstStyle/>
        <a:p>
          <a:endParaRPr lang="pt-BR" noProof="0"/>
        </a:p>
      </dgm:t>
    </dgm:pt>
    <dgm:pt modelId="{7D2EAE61-261A-4422-A75F-BDCF846685A9}" type="sibTrans" cxnId="{592C17FD-77BD-4AA2-BEA8-7CA21AD6EB85}">
      <dgm:prSet/>
      <dgm:spPr/>
      <dgm:t>
        <a:bodyPr/>
        <a:lstStyle/>
        <a:p>
          <a:endParaRPr lang="pt-BR" noProof="0"/>
        </a:p>
      </dgm:t>
    </dgm:pt>
    <dgm:pt modelId="{FA5CE84D-BBA3-497B-BA68-694E5104E419}">
      <dgm:prSet/>
      <dgm:spPr/>
      <dgm:t>
        <a:bodyPr/>
        <a:lstStyle/>
        <a:p>
          <a:r>
            <a:rPr lang="pt-BR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baseline="-25000" noProof="0" dirty="0" err="1">
              <a:latin typeface="Calibri" pitchFamily="34" charset="0"/>
              <a:cs typeface="Calibri" pitchFamily="34" charset="0"/>
            </a:rPr>
            <a:t>f</a:t>
          </a:r>
          <a:r>
            <a:rPr lang="pt-BR" noProof="0" dirty="0">
              <a:latin typeface="Calibri" pitchFamily="34" charset="0"/>
              <a:cs typeface="Calibri" pitchFamily="34" charset="0"/>
            </a:rPr>
            <a:t> = taxa livre de risco;</a:t>
          </a:r>
        </a:p>
      </dgm:t>
    </dgm:pt>
    <dgm:pt modelId="{B04244F0-A95B-4DB4-B2BE-6FBCFF60FBBD}" type="parTrans" cxnId="{200DFC09-AED2-4785-873E-413EAAEF72A3}">
      <dgm:prSet/>
      <dgm:spPr/>
      <dgm:t>
        <a:bodyPr/>
        <a:lstStyle/>
        <a:p>
          <a:endParaRPr lang="pt-BR" noProof="0"/>
        </a:p>
      </dgm:t>
    </dgm:pt>
    <dgm:pt modelId="{D033E300-8DAD-48E9-9F8E-BB98C0052908}" type="sibTrans" cxnId="{200DFC09-AED2-4785-873E-413EAAEF72A3}">
      <dgm:prSet/>
      <dgm:spPr/>
      <dgm:t>
        <a:bodyPr/>
        <a:lstStyle/>
        <a:p>
          <a:endParaRPr lang="pt-BR" noProof="0"/>
        </a:p>
      </dgm:t>
    </dgm:pt>
    <dgm:pt modelId="{56C9CD6A-DE26-4C0A-9B81-F2618B57D7BB}">
      <dgm:prSet/>
      <dgm:spPr/>
      <dgm:t>
        <a:bodyPr/>
        <a:lstStyle/>
        <a:p>
          <a:r>
            <a:rPr lang="pt-BR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baseline="-25000" noProof="0" dirty="0" err="1">
              <a:latin typeface="Calibri" pitchFamily="34" charset="0"/>
              <a:cs typeface="Calibri" pitchFamily="34" charset="0"/>
            </a:rPr>
            <a:t>c</a:t>
          </a:r>
          <a:r>
            <a:rPr lang="pt-BR" noProof="0" dirty="0">
              <a:latin typeface="Calibri" pitchFamily="34" charset="0"/>
              <a:cs typeface="Calibri" pitchFamily="34" charset="0"/>
            </a:rPr>
            <a:t> = risco de crédito.</a:t>
          </a:r>
        </a:p>
      </dgm:t>
    </dgm:pt>
    <dgm:pt modelId="{37B26F1E-0611-4333-9B7B-E735F717D015}" type="parTrans" cxnId="{F9C83C26-9792-4F94-9B3A-FB486A6D9568}">
      <dgm:prSet/>
      <dgm:spPr/>
      <dgm:t>
        <a:bodyPr/>
        <a:lstStyle/>
        <a:p>
          <a:endParaRPr lang="es-ES"/>
        </a:p>
      </dgm:t>
    </dgm:pt>
    <dgm:pt modelId="{56B1C4CC-726D-45CE-AFD9-8801CF00B52D}" type="sibTrans" cxnId="{F9C83C26-9792-4F94-9B3A-FB486A6D9568}">
      <dgm:prSet/>
      <dgm:spPr/>
      <dgm:t>
        <a:bodyPr/>
        <a:lstStyle/>
        <a:p>
          <a:endParaRPr lang="es-ES"/>
        </a:p>
      </dgm:t>
    </dgm:pt>
    <dgm:pt modelId="{59707536-31A1-4CEF-B5E1-46301690AC0F}" type="pres">
      <dgm:prSet presAssocID="{E664707F-B189-447B-AC7B-75AE54D5550B}" presName="linear" presStyleCnt="0">
        <dgm:presLayoutVars>
          <dgm:animLvl val="lvl"/>
          <dgm:resizeHandles val="exact"/>
        </dgm:presLayoutVars>
      </dgm:prSet>
      <dgm:spPr/>
    </dgm:pt>
    <dgm:pt modelId="{08313BC9-16D7-46A4-A843-13A25FEAD07B}" type="pres">
      <dgm:prSet presAssocID="{58A62B19-3958-45A1-B253-6C55D34631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2F214A-1602-45BD-B739-825E4210CC5E}" type="pres">
      <dgm:prSet presAssocID="{7D2EAE61-261A-4422-A75F-BDCF846685A9}" presName="spacer" presStyleCnt="0"/>
      <dgm:spPr/>
    </dgm:pt>
    <dgm:pt modelId="{4BD47B98-9063-4866-A539-7505C7C38579}" type="pres">
      <dgm:prSet presAssocID="{FA5CE84D-BBA3-497B-BA68-694E5104E4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A1940E-7945-44E8-8742-9401614E94F1}" type="pres">
      <dgm:prSet presAssocID="{D033E300-8DAD-48E9-9F8E-BB98C0052908}" presName="spacer" presStyleCnt="0"/>
      <dgm:spPr/>
    </dgm:pt>
    <dgm:pt modelId="{7733A92F-DBD4-48EA-9E05-C800EC179128}" type="pres">
      <dgm:prSet presAssocID="{56C9CD6A-DE26-4C0A-9B81-F2618B57D7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0DFC09-AED2-4785-873E-413EAAEF72A3}" srcId="{E664707F-B189-447B-AC7B-75AE54D5550B}" destId="{FA5CE84D-BBA3-497B-BA68-694E5104E419}" srcOrd="1" destOrd="0" parTransId="{B04244F0-A95B-4DB4-B2BE-6FBCFF60FBBD}" sibTransId="{D033E300-8DAD-48E9-9F8E-BB98C0052908}"/>
    <dgm:cxn modelId="{F9C83C26-9792-4F94-9B3A-FB486A6D9568}" srcId="{E664707F-B189-447B-AC7B-75AE54D5550B}" destId="{56C9CD6A-DE26-4C0A-9B81-F2618B57D7BB}" srcOrd="2" destOrd="0" parTransId="{37B26F1E-0611-4333-9B7B-E735F717D015}" sibTransId="{56B1C4CC-726D-45CE-AFD9-8801CF00B52D}"/>
    <dgm:cxn modelId="{2C0AAF88-C7B0-491D-9F5A-71C3B2899F7C}" type="presOf" srcId="{FA5CE84D-BBA3-497B-BA68-694E5104E419}" destId="{4BD47B98-9063-4866-A539-7505C7C38579}" srcOrd="0" destOrd="0" presId="urn:microsoft.com/office/officeart/2005/8/layout/vList2"/>
    <dgm:cxn modelId="{B44FA18B-22B6-426C-991D-69FBF73E259A}" type="presOf" srcId="{E664707F-B189-447B-AC7B-75AE54D5550B}" destId="{59707536-31A1-4CEF-B5E1-46301690AC0F}" srcOrd="0" destOrd="0" presId="urn:microsoft.com/office/officeart/2005/8/layout/vList2"/>
    <dgm:cxn modelId="{2BE0F9AA-AAFD-44BE-AA63-0F4D83E8A369}" type="presOf" srcId="{56C9CD6A-DE26-4C0A-9B81-F2618B57D7BB}" destId="{7733A92F-DBD4-48EA-9E05-C800EC179128}" srcOrd="0" destOrd="0" presId="urn:microsoft.com/office/officeart/2005/8/layout/vList2"/>
    <dgm:cxn modelId="{592C17FD-77BD-4AA2-BEA8-7CA21AD6EB85}" srcId="{E664707F-B189-447B-AC7B-75AE54D5550B}" destId="{58A62B19-3958-45A1-B253-6C55D3463192}" srcOrd="0" destOrd="0" parTransId="{29EFD7E0-E1F4-4C74-B3C1-B5161A742705}" sibTransId="{7D2EAE61-261A-4422-A75F-BDCF846685A9}"/>
    <dgm:cxn modelId="{2C74F9FD-DC63-4302-A1F4-CEFF19181DE5}" type="presOf" srcId="{58A62B19-3958-45A1-B253-6C55D3463192}" destId="{08313BC9-16D7-46A4-A843-13A25FEAD07B}" srcOrd="0" destOrd="0" presId="urn:microsoft.com/office/officeart/2005/8/layout/vList2"/>
    <dgm:cxn modelId="{DC88F663-FB57-4961-8079-BB0030B27391}" type="presParOf" srcId="{59707536-31A1-4CEF-B5E1-46301690AC0F}" destId="{08313BC9-16D7-46A4-A843-13A25FEAD07B}" srcOrd="0" destOrd="0" presId="urn:microsoft.com/office/officeart/2005/8/layout/vList2"/>
    <dgm:cxn modelId="{C838581A-2707-4138-9304-25C22F66D0C9}" type="presParOf" srcId="{59707536-31A1-4CEF-B5E1-46301690AC0F}" destId="{4F2F214A-1602-45BD-B739-825E4210CC5E}" srcOrd="1" destOrd="0" presId="urn:microsoft.com/office/officeart/2005/8/layout/vList2"/>
    <dgm:cxn modelId="{2DAF3E7A-0E51-4A50-8BC0-91CEED8E5E05}" type="presParOf" srcId="{59707536-31A1-4CEF-B5E1-46301690AC0F}" destId="{4BD47B98-9063-4866-A539-7505C7C38579}" srcOrd="2" destOrd="0" presId="urn:microsoft.com/office/officeart/2005/8/layout/vList2"/>
    <dgm:cxn modelId="{55C0BE30-513B-4278-A5C6-1BB16DC60097}" type="presParOf" srcId="{59707536-31A1-4CEF-B5E1-46301690AC0F}" destId="{00A1940E-7945-44E8-8742-9401614E94F1}" srcOrd="3" destOrd="0" presId="urn:microsoft.com/office/officeart/2005/8/layout/vList2"/>
    <dgm:cxn modelId="{7472FB48-D4F1-4DE7-B242-866267E4A485}" type="presParOf" srcId="{59707536-31A1-4CEF-B5E1-46301690AC0F}" destId="{7733A92F-DBD4-48EA-9E05-C800EC1791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4C67-DE15-4131-AEA6-E5E051588DDB}">
      <dsp:nvSpPr>
        <dsp:cNvPr id="0" name=""/>
        <dsp:cNvSpPr/>
      </dsp:nvSpPr>
      <dsp:spPr>
        <a:xfrm>
          <a:off x="0" y="48260"/>
          <a:ext cx="8991600" cy="575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pitchFamily="34" charset="0"/>
              <a:cs typeface="Calibri" pitchFamily="34" charset="0"/>
            </a:rPr>
            <a:t>WACC = custo médio ponderado do capital depois dos impostos;</a:t>
          </a:r>
          <a:endParaRPr lang="pt-BR" sz="2400" kern="1200" noProof="0" dirty="0"/>
        </a:p>
      </dsp:txBody>
      <dsp:txXfrm>
        <a:off x="28100" y="76360"/>
        <a:ext cx="8935400" cy="519439"/>
      </dsp:txXfrm>
    </dsp:sp>
    <dsp:sp modelId="{744A9BB6-732B-459C-9EF2-6C4E49E5E00A}">
      <dsp:nvSpPr>
        <dsp:cNvPr id="0" name=""/>
        <dsp:cNvSpPr/>
      </dsp:nvSpPr>
      <dsp:spPr>
        <a:xfrm>
          <a:off x="0" y="693020"/>
          <a:ext cx="8991600" cy="575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sz="2400" kern="1200" baseline="-25000" noProof="0" dirty="0" err="1">
              <a:latin typeface="Calibri" pitchFamily="34" charset="0"/>
              <a:cs typeface="Calibri" pitchFamily="34" charset="0"/>
            </a:rPr>
            <a:t>e</a:t>
          </a:r>
          <a:r>
            <a:rPr lang="pt-BR" sz="2400" kern="1200" baseline="-25000" noProof="0" dirty="0">
              <a:latin typeface="Calibri" pitchFamily="34" charset="0"/>
              <a:cs typeface="Calibri" pitchFamily="34" charset="0"/>
            </a:rPr>
            <a:t> </a:t>
          </a:r>
          <a:r>
            <a:rPr lang="pt-BR" sz="2400" kern="1200" noProof="0" dirty="0">
              <a:latin typeface="Calibri" pitchFamily="34" charset="0"/>
              <a:cs typeface="Calibri" pitchFamily="34" charset="0"/>
            </a:rPr>
            <a:t>= taxa de rentabilidade sobre o capital próprio;</a:t>
          </a:r>
        </a:p>
      </dsp:txBody>
      <dsp:txXfrm>
        <a:off x="28100" y="721120"/>
        <a:ext cx="8935400" cy="519439"/>
      </dsp:txXfrm>
    </dsp:sp>
    <dsp:sp modelId="{A27AD61D-A7CE-4664-AC32-0529DF03F23F}">
      <dsp:nvSpPr>
        <dsp:cNvPr id="0" name=""/>
        <dsp:cNvSpPr/>
      </dsp:nvSpPr>
      <dsp:spPr>
        <a:xfrm>
          <a:off x="0" y="1337780"/>
          <a:ext cx="8991600" cy="575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pitchFamily="34" charset="0"/>
              <a:cs typeface="Calibri" pitchFamily="34" charset="0"/>
            </a:rPr>
            <a:t>L</a:t>
          </a:r>
          <a:r>
            <a:rPr lang="pt-BR" sz="2400" kern="1200" baseline="-25000" noProof="0" dirty="0">
              <a:latin typeface="Calibri" pitchFamily="34" charset="0"/>
              <a:cs typeface="Calibri" pitchFamily="34" charset="0"/>
            </a:rPr>
            <a:t> </a:t>
          </a:r>
          <a:r>
            <a:rPr lang="pt-BR" sz="2400" kern="1200" noProof="0" dirty="0">
              <a:latin typeface="Calibri" pitchFamily="34" charset="0"/>
              <a:cs typeface="Calibri" pitchFamily="34" charset="0"/>
            </a:rPr>
            <a:t>= porcentagem do ativo financiado com dívida;</a:t>
          </a:r>
        </a:p>
      </dsp:txBody>
      <dsp:txXfrm>
        <a:off x="28100" y="1365880"/>
        <a:ext cx="8935400" cy="519439"/>
      </dsp:txXfrm>
    </dsp:sp>
    <dsp:sp modelId="{5A3D534A-F5F9-4997-8E90-82D3EBA2D557}">
      <dsp:nvSpPr>
        <dsp:cNvPr id="0" name=""/>
        <dsp:cNvSpPr/>
      </dsp:nvSpPr>
      <dsp:spPr>
        <a:xfrm>
          <a:off x="0" y="1982540"/>
          <a:ext cx="8991600" cy="575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pitchFamily="34" charset="0"/>
              <a:cs typeface="Calibri" pitchFamily="34" charset="0"/>
            </a:rPr>
            <a:t>r</a:t>
          </a:r>
          <a:r>
            <a:rPr lang="pt-BR" sz="2400" kern="1200" baseline="-25000" noProof="0" dirty="0">
              <a:latin typeface="Calibri" pitchFamily="34" charset="0"/>
              <a:cs typeface="Calibri" pitchFamily="34" charset="0"/>
            </a:rPr>
            <a:t>d </a:t>
          </a:r>
          <a:r>
            <a:rPr lang="pt-BR" sz="2400" kern="1200" noProof="0" dirty="0">
              <a:latin typeface="Calibri" pitchFamily="34" charset="0"/>
              <a:cs typeface="Calibri" pitchFamily="34" charset="0"/>
            </a:rPr>
            <a:t>= taxa de juros da dívida;</a:t>
          </a:r>
        </a:p>
      </dsp:txBody>
      <dsp:txXfrm>
        <a:off x="28100" y="2010640"/>
        <a:ext cx="8935400" cy="519439"/>
      </dsp:txXfrm>
    </dsp:sp>
    <dsp:sp modelId="{AE0B01A8-9877-41D8-ADE1-59F9627363A1}">
      <dsp:nvSpPr>
        <dsp:cNvPr id="0" name=""/>
        <dsp:cNvSpPr/>
      </dsp:nvSpPr>
      <dsp:spPr>
        <a:xfrm>
          <a:off x="0" y="2627300"/>
          <a:ext cx="8991600" cy="575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pitchFamily="34" charset="0"/>
              <a:cs typeface="Calibri" pitchFamily="34" charset="0"/>
            </a:rPr>
            <a:t>T = alíquota do imposto de renda.</a:t>
          </a:r>
        </a:p>
      </dsp:txBody>
      <dsp:txXfrm>
        <a:off x="28100" y="2655400"/>
        <a:ext cx="8935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13BC9-16D7-46A4-A843-13A25FEAD07B}">
      <dsp:nvSpPr>
        <dsp:cNvPr id="0" name=""/>
        <dsp:cNvSpPr/>
      </dsp:nvSpPr>
      <dsp:spPr>
        <a:xfrm>
          <a:off x="0" y="30771"/>
          <a:ext cx="476693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sz="2200" kern="1200" baseline="-25000" noProof="0" dirty="0" err="1">
              <a:latin typeface="Calibri" pitchFamily="34" charset="0"/>
              <a:cs typeface="Calibri" pitchFamily="34" charset="0"/>
            </a:rPr>
            <a:t>D</a:t>
          </a:r>
          <a:r>
            <a:rPr lang="pt-BR" sz="2200" kern="1200" noProof="0" dirty="0">
              <a:latin typeface="Calibri" pitchFamily="34" charset="0"/>
              <a:cs typeface="Calibri" pitchFamily="34" charset="0"/>
            </a:rPr>
            <a:t> = custo de capital de terceiros;</a:t>
          </a:r>
          <a:endParaRPr lang="pt-BR" sz="2200" kern="1200" noProof="0" dirty="0"/>
        </a:p>
      </dsp:txBody>
      <dsp:txXfrm>
        <a:off x="25759" y="56530"/>
        <a:ext cx="4715412" cy="476152"/>
      </dsp:txXfrm>
    </dsp:sp>
    <dsp:sp modelId="{4BD47B98-9063-4866-A539-7505C7C38579}">
      <dsp:nvSpPr>
        <dsp:cNvPr id="0" name=""/>
        <dsp:cNvSpPr/>
      </dsp:nvSpPr>
      <dsp:spPr>
        <a:xfrm>
          <a:off x="0" y="621801"/>
          <a:ext cx="4766930" cy="52767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sz="2200" kern="1200" baseline="-25000" noProof="0" dirty="0" err="1">
              <a:latin typeface="Calibri" pitchFamily="34" charset="0"/>
              <a:cs typeface="Calibri" pitchFamily="34" charset="0"/>
            </a:rPr>
            <a:t>f</a:t>
          </a:r>
          <a:r>
            <a:rPr lang="pt-BR" sz="2200" kern="1200" noProof="0" dirty="0">
              <a:latin typeface="Calibri" pitchFamily="34" charset="0"/>
              <a:cs typeface="Calibri" pitchFamily="34" charset="0"/>
            </a:rPr>
            <a:t> = taxa livre de risco;</a:t>
          </a:r>
        </a:p>
      </dsp:txBody>
      <dsp:txXfrm>
        <a:off x="25759" y="647560"/>
        <a:ext cx="4715412" cy="476152"/>
      </dsp:txXfrm>
    </dsp:sp>
    <dsp:sp modelId="{7733A92F-DBD4-48EA-9E05-C800EC179128}">
      <dsp:nvSpPr>
        <dsp:cNvPr id="0" name=""/>
        <dsp:cNvSpPr/>
      </dsp:nvSpPr>
      <dsp:spPr>
        <a:xfrm>
          <a:off x="0" y="1212831"/>
          <a:ext cx="4766930" cy="52767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0" dirty="0" err="1">
              <a:latin typeface="Calibri" pitchFamily="34" charset="0"/>
              <a:cs typeface="Calibri" pitchFamily="34" charset="0"/>
            </a:rPr>
            <a:t>r</a:t>
          </a:r>
          <a:r>
            <a:rPr lang="pt-BR" sz="2200" kern="1200" baseline="-25000" noProof="0" dirty="0" err="1">
              <a:latin typeface="Calibri" pitchFamily="34" charset="0"/>
              <a:cs typeface="Calibri" pitchFamily="34" charset="0"/>
            </a:rPr>
            <a:t>c</a:t>
          </a:r>
          <a:r>
            <a:rPr lang="pt-BR" sz="2200" kern="1200" noProof="0" dirty="0">
              <a:latin typeface="Calibri" pitchFamily="34" charset="0"/>
              <a:cs typeface="Calibri" pitchFamily="34" charset="0"/>
            </a:rPr>
            <a:t> = risco de crédito.</a:t>
          </a:r>
        </a:p>
      </dsp:txBody>
      <dsp:txXfrm>
        <a:off x="25759" y="1238590"/>
        <a:ext cx="471541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8ABA-68A3-4739-9709-6CCC88D137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1FDF-8E02-4AC8-9159-B9D17D870A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97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E8D9B-B8E0-4A5A-B327-93E3209BF5F0}" type="slidenum">
              <a:rPr lang="pt-B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B86B-786C-4B4D-BB66-1547777039C0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02CF1-94AC-4E77-8911-94E5D9F1CCFA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CE684-5FCE-406A-844A-60EA5FB4C611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CE684-5FCE-406A-844A-60EA5FB4C611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6405966"/>
            <a:ext cx="1527998" cy="381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ítulo 7">
            <a:extLst>
              <a:ext uri="{FF2B5EF4-FFF2-40B4-BE49-F238E27FC236}">
                <a16:creationId xmlns:a16="http://schemas.microsoft.com/office/drawing/2014/main" id="{4262B62C-59F6-487E-AC5E-9C707BA1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17811" cy="59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dirty="0"/>
              <a:t>Titulo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/>
              <a:t>Editar los estilos de texto del patrón</a:t>
            </a:r>
          </a:p>
          <a:p>
            <a:pPr lvl="1"/>
            <a:r>
              <a:rPr lang="pt-BR" noProof="0" dirty="0"/>
              <a:t>Segundo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2"/>
            <a:r>
              <a:rPr lang="pt-BR" noProof="0" dirty="0" err="1"/>
              <a:t>Tercer</a:t>
            </a:r>
            <a:r>
              <a:rPr lang="pt-BR" noProof="0" dirty="0"/>
              <a:t>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3"/>
            <a:r>
              <a:rPr lang="pt-BR" noProof="0" dirty="0"/>
              <a:t>Cuarto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4"/>
            <a:r>
              <a:rPr lang="pt-BR" noProof="0" dirty="0"/>
              <a:t>Quinto </a:t>
            </a:r>
            <a:r>
              <a:rPr lang="pt-BR" noProof="0" dirty="0" err="1"/>
              <a:t>nivel</a:t>
            </a:r>
            <a:endParaRPr lang="pt-B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4858" y="6492874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1082646"/>
          </a:xfrm>
        </p:spPr>
        <p:txBody>
          <a:bodyPr>
            <a:noAutofit/>
          </a:bodyPr>
          <a:lstStyle>
            <a:lvl1pPr algn="l">
              <a:defRPr sz="37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noProof="0" dirty="0" err="1"/>
              <a:t>Haga</a:t>
            </a:r>
            <a:r>
              <a:rPr lang="pt-BR" noProof="0" dirty="0"/>
              <a:t> </a:t>
            </a:r>
            <a:r>
              <a:rPr lang="pt-BR" noProof="0" dirty="0" err="1"/>
              <a:t>clic</a:t>
            </a:r>
            <a:r>
              <a:rPr lang="pt-BR" noProof="0" dirty="0"/>
              <a:t> para modificar </a:t>
            </a:r>
            <a:r>
              <a:rPr lang="pt-BR" noProof="0" dirty="0" err="1"/>
              <a:t>el</a:t>
            </a:r>
            <a:r>
              <a:rPr lang="pt-BR" noProof="0" dirty="0"/>
              <a:t> estilo de título del </a:t>
            </a:r>
            <a:r>
              <a:rPr lang="pt-BR" noProof="0" dirty="0" err="1"/>
              <a:t>patrón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28126495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ítulo 7">
            <a:extLst>
              <a:ext uri="{FF2B5EF4-FFF2-40B4-BE49-F238E27FC236}">
                <a16:creationId xmlns:a16="http://schemas.microsoft.com/office/drawing/2014/main" id="{4262B62C-59F6-487E-AC5E-9C707BA1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515982"/>
            <a:ext cx="11317811" cy="39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dirty="0"/>
              <a:t>Titulo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23FEC93F-B8AF-4AD3-BF70-EC6B0206E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508" y="1206041"/>
            <a:ext cx="11137900" cy="4241800"/>
          </a:xfrm>
        </p:spPr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0010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C821FAE7-8450-4168-A662-A4291416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515982"/>
            <a:ext cx="11317811" cy="39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dirty="0"/>
              <a:t>Titulo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8FDEBAF-2211-4DC1-B103-485A64533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508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Editar los estilos de texto del patrón</a:t>
            </a:r>
          </a:p>
          <a:p>
            <a:pPr lvl="1"/>
            <a:r>
              <a:rPr lang="pt-BR" noProof="0" dirty="0"/>
              <a:t>Segundo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2"/>
            <a:r>
              <a:rPr lang="pt-BR" noProof="0" dirty="0" err="1"/>
              <a:t>Tercer</a:t>
            </a:r>
            <a:r>
              <a:rPr lang="pt-BR" noProof="0" dirty="0"/>
              <a:t>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3"/>
            <a:r>
              <a:rPr lang="pt-BR" noProof="0" dirty="0"/>
              <a:t>Cuarto </a:t>
            </a:r>
            <a:r>
              <a:rPr lang="pt-BR" noProof="0" dirty="0" err="1"/>
              <a:t>nivel</a:t>
            </a:r>
            <a:endParaRPr lang="pt-BR" noProof="0" dirty="0"/>
          </a:p>
          <a:p>
            <a:pPr lvl="4"/>
            <a:r>
              <a:rPr lang="pt-BR" noProof="0" dirty="0"/>
              <a:t>Quinto </a:t>
            </a:r>
            <a:r>
              <a:rPr lang="pt-BR" noProof="0" dirty="0" err="1"/>
              <a:t>nivel</a:t>
            </a:r>
            <a:endParaRPr lang="pt-BR" noProof="0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6405966"/>
            <a:ext cx="1527998" cy="381676"/>
          </a:xfrm>
          <a:prstGeom prst="rect">
            <a:avLst/>
          </a:prstGeom>
        </p:spPr>
      </p:pic>
      <p:pic>
        <p:nvPicPr>
          <p:cNvPr id="7" name="Imagem 3" descr="C:\Users\Lorenza-GRS\Desktop\SD_0001_16_LG_ARSP_COR.png">
            <a:extLst>
              <a:ext uri="{FF2B5EF4-FFF2-40B4-BE49-F238E27FC236}">
                <a16:creationId xmlns:a16="http://schemas.microsoft.com/office/drawing/2014/main" id="{3407A788-4219-4D52-B786-ED3CAD8E95A2}"/>
              </a:ext>
            </a:extLst>
          </p:cNvPr>
          <p:cNvPicPr/>
          <p:nvPr userDrawn="1"/>
        </p:nvPicPr>
        <p:blipFill>
          <a:blip r:embed="rId9" cstate="print"/>
          <a:srcRect t="16359" b="26037"/>
          <a:stretch>
            <a:fillRect/>
          </a:stretch>
        </p:blipFill>
        <p:spPr bwMode="auto">
          <a:xfrm>
            <a:off x="10657758" y="6219643"/>
            <a:ext cx="1499738" cy="5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56" r:id="rId4"/>
    <p:sldLayoutId id="2147483661" r:id="rId5"/>
    <p:sldLayoutId id="2147483663" r:id="rId6"/>
  </p:sldLayoutIdLst>
  <p:hf sldNum="0" hdr="0" ftr="0" dt="0"/>
  <p:txStyles>
    <p:titleStyle>
      <a:lvl1pPr marL="0" marR="0" indent="0" algn="l" defTabSz="914400" rtl="0" eaLnBrk="1" fontAlgn="auto" latinLnBrk="0" hangingPunct="1">
        <a:lnSpc>
          <a:spcPct val="85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0.png"/><Relationship Id="rId10" Type="http://schemas.openxmlformats.org/officeDocument/2006/relationships/image" Target="../media/image40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.xml"/><Relationship Id="rId11" Type="http://schemas.openxmlformats.org/officeDocument/2006/relationships/image" Target="../media/image60.png"/><Relationship Id="rId5" Type="http://schemas.openxmlformats.org/officeDocument/2006/relationships/image" Target="../media/image42.w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630A3-0829-412E-A98E-F487CE924CF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39830" y="2474863"/>
            <a:ext cx="10721241" cy="2097133"/>
          </a:xfrm>
        </p:spPr>
        <p:txBody>
          <a:bodyPr anchor="t">
            <a:noAutofit/>
          </a:bodyPr>
          <a:lstStyle/>
          <a:p>
            <a:pPr algn="ctr"/>
            <a: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  <a:t>Assistência e Suporte Técnico à ARSP no Desenvolvimento e Implementação de Revisão e Reestruturação Tarifária dos Serviços de Saneamento e Contabilidade Regulatória</a:t>
            </a:r>
            <a:b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  <a:t>RESULTADO DA Revisão Tarifária ORDINÁRIA</a:t>
            </a:r>
            <a:b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pt-BR" sz="2800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t-BR" sz="2400" cap="all" dirty="0">
                <a:solidFill>
                  <a:schemeClr val="accent4">
                    <a:lumMod val="50000"/>
                  </a:schemeClr>
                </a:solidFill>
              </a:rPr>
              <a:t>NT DP/ASTET N</a:t>
            </a:r>
            <a:r>
              <a:rPr lang="pt-BR" sz="2400" cap="all" baseline="300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pt-BR" sz="2400" cap="all" dirty="0">
                <a:solidFill>
                  <a:schemeClr val="accent4">
                    <a:lumMod val="50000"/>
                  </a:schemeClr>
                </a:solidFill>
              </a:rPr>
              <a:t> 4/2021</a:t>
            </a:r>
            <a:b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pt-BR" sz="3200" cap="all" dirty="0">
                <a:solidFill>
                  <a:schemeClr val="accent4">
                    <a:lumMod val="50000"/>
                  </a:schemeClr>
                </a:solidFill>
              </a:rPr>
            </a:b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6F07024C-9A09-498F-99AB-C7E0A634B0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17" y="799295"/>
            <a:ext cx="1926527" cy="13495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67712" y="5969485"/>
            <a:ext cx="54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Junho de 2021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28" y="727235"/>
            <a:ext cx="2200847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93B127F6-9EE6-4DF4-BA97-97FEC24A8ECB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Projeção de mercado – Clientes sociais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9F4B30-E4FF-4B9A-BBCD-B775B0BA9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3"/>
          <a:stretch/>
        </p:blipFill>
        <p:spPr>
          <a:xfrm>
            <a:off x="3514120" y="3137706"/>
            <a:ext cx="5163760" cy="355294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F06BC90-5C0D-4B76-95EB-3883522FB5C4}"/>
              </a:ext>
            </a:extLst>
          </p:cNvPr>
          <p:cNvSpPr/>
          <p:nvPr/>
        </p:nvSpPr>
        <p:spPr>
          <a:xfrm>
            <a:off x="275058" y="745649"/>
            <a:ext cx="11661475" cy="2144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i="1" u="sng" dirty="0"/>
              <a:t>Residencial Social I</a:t>
            </a:r>
            <a:r>
              <a:rPr lang="pt-BR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Família inscrita no </a:t>
            </a:r>
            <a:r>
              <a:rPr lang="pt-BR" dirty="0" err="1"/>
              <a:t>CadÚnico</a:t>
            </a:r>
            <a:r>
              <a:rPr lang="pt-BR" dirty="0"/>
              <a:t> – com </a:t>
            </a:r>
            <a:r>
              <a:rPr lang="pt-BR" u="sng" dirty="0"/>
              <a:t>renda familiar mensal per capita nas duas primeiras faixas do </a:t>
            </a:r>
            <a:r>
              <a:rPr lang="pt-BR" u="sng" dirty="0" err="1"/>
              <a:t>CadÚnico</a:t>
            </a:r>
            <a:r>
              <a:rPr lang="pt-BR" dirty="0"/>
              <a:t> (até R$178,00 de renda mensal per capita);</a:t>
            </a:r>
          </a:p>
          <a:p>
            <a:pPr algn="just"/>
            <a:r>
              <a:rPr lang="pt-BR" i="1" u="sng" dirty="0"/>
              <a:t>Residencial Social II</a:t>
            </a:r>
            <a:r>
              <a:rPr lang="pt-BR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Família inscrita no </a:t>
            </a:r>
            <a:r>
              <a:rPr lang="pt-BR" dirty="0" err="1"/>
              <a:t>CadÚnico</a:t>
            </a:r>
            <a:r>
              <a:rPr lang="pt-BR" dirty="0"/>
              <a:t> – </a:t>
            </a:r>
            <a:r>
              <a:rPr lang="pt-BR" u="sng" dirty="0"/>
              <a:t>com renda familiar mensal per capita maior que as primeiras duas faixas do </a:t>
            </a:r>
            <a:r>
              <a:rPr lang="pt-BR" u="sng" dirty="0" err="1"/>
              <a:t>CadÚnico</a:t>
            </a:r>
            <a:r>
              <a:rPr lang="pt-BR" u="sng" dirty="0"/>
              <a:t> e menor ou igual a meio salário mínimo nacional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Programa do Benefício de prestação continuada da Assistência Social - BPC (art. 20 da Lei n° 8.742, de 07/12/1993).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0F0859-F1E5-4B22-884C-42D4977803D6}"/>
              </a:ext>
            </a:extLst>
          </p:cNvPr>
          <p:cNvSpPr txBox="1"/>
          <p:nvPr/>
        </p:nvSpPr>
        <p:spPr>
          <a:xfrm>
            <a:off x="8403063" y="4642397"/>
            <a:ext cx="278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Clientes Sociais a dez 2020: 34.872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F137975-1DFC-4FDD-84BE-DB2F99A55FEC}"/>
              </a:ext>
            </a:extLst>
          </p:cNvPr>
          <p:cNvCxnSpPr/>
          <p:nvPr/>
        </p:nvCxnSpPr>
        <p:spPr>
          <a:xfrm>
            <a:off x="4139760" y="4796286"/>
            <a:ext cx="4263303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Custos operacionais</a:t>
            </a:r>
          </a:p>
        </p:txBody>
      </p:sp>
      <p:sp>
        <p:nvSpPr>
          <p:cNvPr id="4" name="2 Rectángulo redondeado">
            <a:extLst>
              <a:ext uri="{FF2B5EF4-FFF2-40B4-BE49-F238E27FC236}">
                <a16:creationId xmlns:a16="http://schemas.microsoft.com/office/drawing/2014/main" id="{62609ABF-3A14-4BED-B848-21C773AAB38B}"/>
              </a:ext>
            </a:extLst>
          </p:cNvPr>
          <p:cNvSpPr/>
          <p:nvPr/>
        </p:nvSpPr>
        <p:spPr>
          <a:xfrm>
            <a:off x="1035147" y="1977918"/>
            <a:ext cx="1946254" cy="933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Base custos operacionais da empresa</a:t>
            </a: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2EDF591-2171-4797-BF45-2CE418268C26}"/>
              </a:ext>
            </a:extLst>
          </p:cNvPr>
          <p:cNvSpPr/>
          <p:nvPr/>
        </p:nvSpPr>
        <p:spPr>
          <a:xfrm>
            <a:off x="1035147" y="686323"/>
            <a:ext cx="1946254" cy="4788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DFP auditados</a:t>
            </a: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DAFFC20A-879A-46E1-AEE6-559C1C54EEF8}"/>
              </a:ext>
            </a:extLst>
          </p:cNvPr>
          <p:cNvSpPr/>
          <p:nvPr/>
        </p:nvSpPr>
        <p:spPr>
          <a:xfrm>
            <a:off x="550238" y="3178238"/>
            <a:ext cx="2916072" cy="7055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Custos excluídos (multas, doações, etc.)</a:t>
            </a: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5B536A28-131A-42D7-9FD1-A1FB5A6A59F6}"/>
              </a:ext>
            </a:extLst>
          </p:cNvPr>
          <p:cNvSpPr/>
          <p:nvPr/>
        </p:nvSpPr>
        <p:spPr>
          <a:xfrm>
            <a:off x="560474" y="4059701"/>
            <a:ext cx="2895600" cy="13224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Custos recalculados (depreciações, inadimplência, imposto de renda, etc.)</a:t>
            </a:r>
          </a:p>
        </p:txBody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id="{CA6D618B-0F61-4F8C-B1C8-DF6598D536E8}"/>
              </a:ext>
            </a:extLst>
          </p:cNvPr>
          <p:cNvSpPr/>
          <p:nvPr/>
        </p:nvSpPr>
        <p:spPr>
          <a:xfrm>
            <a:off x="560474" y="5918415"/>
            <a:ext cx="2895600" cy="67035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Custos operacionais ajustados</a:t>
            </a:r>
          </a:p>
        </p:txBody>
      </p:sp>
      <p:sp>
        <p:nvSpPr>
          <p:cNvPr id="9" name="8 Flecha arriba y abajo">
            <a:extLst>
              <a:ext uri="{FF2B5EF4-FFF2-40B4-BE49-F238E27FC236}">
                <a16:creationId xmlns:a16="http://schemas.microsoft.com/office/drawing/2014/main" id="{F1B04C5C-AD62-45FB-A47D-C80E892BA6F4}"/>
              </a:ext>
            </a:extLst>
          </p:cNvPr>
          <p:cNvSpPr/>
          <p:nvPr/>
        </p:nvSpPr>
        <p:spPr>
          <a:xfrm>
            <a:off x="1779674" y="1218278"/>
            <a:ext cx="457200" cy="722763"/>
          </a:xfrm>
          <a:prstGeom prst="up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11 Rectángulo redondeado">
            <a:extLst>
              <a:ext uri="{FF2B5EF4-FFF2-40B4-BE49-F238E27FC236}">
                <a16:creationId xmlns:a16="http://schemas.microsoft.com/office/drawing/2014/main" id="{B938028C-72B1-49F8-9146-577C6D4E857F}"/>
              </a:ext>
            </a:extLst>
          </p:cNvPr>
          <p:cNvSpPr/>
          <p:nvPr/>
        </p:nvSpPr>
        <p:spPr>
          <a:xfrm>
            <a:off x="4232008" y="5921221"/>
            <a:ext cx="2393058" cy="664745"/>
          </a:xfrm>
          <a:prstGeom prst="roundRect">
            <a:avLst/>
          </a:prstGeom>
          <a:solidFill>
            <a:srgbClr val="BBA9D5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Custos operacionais eficientes</a:t>
            </a: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35A53D9E-5A8D-469F-BF00-08BA1B46F5D4}"/>
              </a:ext>
            </a:extLst>
          </p:cNvPr>
          <p:cNvSpPr/>
          <p:nvPr/>
        </p:nvSpPr>
        <p:spPr>
          <a:xfrm>
            <a:off x="4232008" y="4514946"/>
            <a:ext cx="2393058" cy="705585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Score de eficiência (SFA)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7A76FC0-93F0-46FD-9637-BFC58E8CA130}"/>
              </a:ext>
            </a:extLst>
          </p:cNvPr>
          <p:cNvCxnSpPr/>
          <p:nvPr/>
        </p:nvCxnSpPr>
        <p:spPr>
          <a:xfrm>
            <a:off x="78010" y="3519373"/>
            <a:ext cx="35227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F794A0C-C95A-423C-A583-8D308B90B09D}"/>
              </a:ext>
            </a:extLst>
          </p:cNvPr>
          <p:cNvCxnSpPr/>
          <p:nvPr/>
        </p:nvCxnSpPr>
        <p:spPr>
          <a:xfrm>
            <a:off x="95327" y="4710865"/>
            <a:ext cx="35227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9 Flecha abajo">
            <a:extLst>
              <a:ext uri="{FF2B5EF4-FFF2-40B4-BE49-F238E27FC236}">
                <a16:creationId xmlns:a16="http://schemas.microsoft.com/office/drawing/2014/main" id="{8896F631-89E0-4A6F-941F-1B50270DED51}"/>
              </a:ext>
            </a:extLst>
          </p:cNvPr>
          <p:cNvSpPr/>
          <p:nvPr/>
        </p:nvSpPr>
        <p:spPr>
          <a:xfrm rot="16200000">
            <a:off x="3433629" y="6044669"/>
            <a:ext cx="801503" cy="417849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BDDC63B-38F4-4DC0-A569-D3F347BBF8CC}"/>
              </a:ext>
            </a:extLst>
          </p:cNvPr>
          <p:cNvCxnSpPr>
            <a:cxnSpLocks/>
          </p:cNvCxnSpPr>
          <p:nvPr/>
        </p:nvCxnSpPr>
        <p:spPr>
          <a:xfrm>
            <a:off x="1832136" y="5580238"/>
            <a:ext cx="35227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1A2C460-0CED-440A-A86D-C4B53F829B34}"/>
              </a:ext>
            </a:extLst>
          </p:cNvPr>
          <p:cNvCxnSpPr>
            <a:cxnSpLocks/>
          </p:cNvCxnSpPr>
          <p:nvPr/>
        </p:nvCxnSpPr>
        <p:spPr>
          <a:xfrm>
            <a:off x="1832136" y="5718784"/>
            <a:ext cx="35227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9 Flecha abajo">
            <a:extLst>
              <a:ext uri="{FF2B5EF4-FFF2-40B4-BE49-F238E27FC236}">
                <a16:creationId xmlns:a16="http://schemas.microsoft.com/office/drawing/2014/main" id="{C148F26B-1BEA-4D6B-8157-2E953FCB5235}"/>
              </a:ext>
            </a:extLst>
          </p:cNvPr>
          <p:cNvSpPr/>
          <p:nvPr/>
        </p:nvSpPr>
        <p:spPr>
          <a:xfrm>
            <a:off x="5027785" y="5371313"/>
            <a:ext cx="801503" cy="417849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11 Rectángulo redondeado">
            <a:extLst>
              <a:ext uri="{FF2B5EF4-FFF2-40B4-BE49-F238E27FC236}">
                <a16:creationId xmlns:a16="http://schemas.microsoft.com/office/drawing/2014/main" id="{7E25CA94-E952-448D-A1AB-D7596622B350}"/>
              </a:ext>
            </a:extLst>
          </p:cNvPr>
          <p:cNvSpPr/>
          <p:nvPr/>
        </p:nvSpPr>
        <p:spPr>
          <a:xfrm>
            <a:off x="7400999" y="5789161"/>
            <a:ext cx="4695675" cy="964929"/>
          </a:xfrm>
          <a:prstGeom prst="roundRect">
            <a:avLst>
              <a:gd name="adj" fmla="val 6907"/>
            </a:avLst>
          </a:prstGeom>
          <a:solidFill>
            <a:srgbClr val="BBA9D5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  <a:cs typeface="Calibri" pitchFamily="34" charset="0"/>
              </a:rPr>
              <a:t>Custos operacionais: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u="sng" dirty="0">
                <a:solidFill>
                  <a:schemeClr val="tx1"/>
                </a:solidFill>
                <a:cs typeface="Calibri" pitchFamily="34" charset="0"/>
              </a:rPr>
              <a:t>Projetados sem eficiência</a:t>
            </a:r>
            <a:endParaRPr lang="pt-BR" sz="2000" i="1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u="sng" dirty="0">
                <a:solidFill>
                  <a:schemeClr val="tx1"/>
                </a:solidFill>
                <a:cs typeface="Calibri" pitchFamily="34" charset="0"/>
              </a:rPr>
              <a:t>Eficientes</a:t>
            </a:r>
            <a:endParaRPr lang="pt-BR" sz="2000" i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4" name="9 Flecha abajo">
            <a:extLst>
              <a:ext uri="{FF2B5EF4-FFF2-40B4-BE49-F238E27FC236}">
                <a16:creationId xmlns:a16="http://schemas.microsoft.com/office/drawing/2014/main" id="{09C04555-F998-421D-A9CE-57E94D04BACE}"/>
              </a:ext>
            </a:extLst>
          </p:cNvPr>
          <p:cNvSpPr/>
          <p:nvPr/>
        </p:nvSpPr>
        <p:spPr>
          <a:xfrm rot="16200000">
            <a:off x="6661350" y="6041862"/>
            <a:ext cx="801503" cy="417849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9 Flecha abajo">
            <a:extLst>
              <a:ext uri="{FF2B5EF4-FFF2-40B4-BE49-F238E27FC236}">
                <a16:creationId xmlns:a16="http://schemas.microsoft.com/office/drawing/2014/main" id="{87504E2E-D721-45B0-9638-059FF8D21ADF}"/>
              </a:ext>
            </a:extLst>
          </p:cNvPr>
          <p:cNvSpPr/>
          <p:nvPr/>
        </p:nvSpPr>
        <p:spPr>
          <a:xfrm>
            <a:off x="9085598" y="4479048"/>
            <a:ext cx="801503" cy="861882"/>
          </a:xfrm>
          <a:prstGeom prst="downArrow">
            <a:avLst>
              <a:gd name="adj1" fmla="val 50000"/>
              <a:gd name="adj2" fmla="val 2666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1FD872-7F6C-44D8-AD7C-63696D8B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30" y="778511"/>
            <a:ext cx="7282909" cy="32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7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Custos operacionais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BEE0688-2FE6-480E-A92A-AEA4EECA58F9}"/>
              </a:ext>
            </a:extLst>
          </p:cNvPr>
          <p:cNvSpPr txBox="1"/>
          <p:nvPr/>
        </p:nvSpPr>
        <p:spPr>
          <a:xfrm>
            <a:off x="5400924" y="484994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Custos operacionais eficientes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9170460-11A6-4BFA-A60D-7DBD68DACA47}"/>
              </a:ext>
            </a:extLst>
          </p:cNvPr>
          <p:cNvSpPr txBox="1"/>
          <p:nvPr/>
        </p:nvSpPr>
        <p:spPr>
          <a:xfrm>
            <a:off x="1202786" y="514342"/>
            <a:ext cx="349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Custos operacionais ajustados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EEA0C9-FD24-40D1-B4C3-BB7332B46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90" y="896267"/>
            <a:ext cx="4888031" cy="26788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E65276-5896-4D6F-BAF1-2200181DE38B}"/>
              </a:ext>
            </a:extLst>
          </p:cNvPr>
          <p:cNvSpPr txBox="1"/>
          <p:nvPr/>
        </p:nvSpPr>
        <p:spPr>
          <a:xfrm>
            <a:off x="5400924" y="51434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Composição dos custos operacionais eficientes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A1ED0A-F28A-41C5-B733-0CA283E3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6" y="896267"/>
            <a:ext cx="4397754" cy="41969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F64D59-7DFE-46A9-A0C1-843D4F07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03" y="5228035"/>
            <a:ext cx="7256605" cy="1389890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C7989D3F-65EE-463D-B2EE-311FFB4AB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86313"/>
              </p:ext>
            </p:extLst>
          </p:nvPr>
        </p:nvGraphicFramePr>
        <p:xfrm>
          <a:off x="5483471" y="3938305"/>
          <a:ext cx="592946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788">
                  <a:extLst>
                    <a:ext uri="{9D8B030D-6E8A-4147-A177-3AD203B41FA5}">
                      <a16:colId xmlns:a16="http://schemas.microsoft.com/office/drawing/2014/main" val="3443836260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val="55568970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2773345783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1028599327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715014425"/>
                    </a:ext>
                  </a:extLst>
                </a:gridCol>
                <a:gridCol w="827423">
                  <a:extLst>
                    <a:ext uri="{9D8B030D-6E8A-4147-A177-3AD203B41FA5}">
                      <a16:colId xmlns:a16="http://schemas.microsoft.com/office/drawing/2014/main" val="3440290861"/>
                    </a:ext>
                  </a:extLst>
                </a:gridCol>
              </a:tblGrid>
              <a:tr h="271736">
                <a:tc>
                  <a:txBody>
                    <a:bodyPr/>
                    <a:lstStyle/>
                    <a:p>
                      <a:endParaRPr lang="pt-B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Ano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noProof="0" dirty="0"/>
                        <a:t>Ano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noProof="0" dirty="0"/>
                        <a:t>Ano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noProof="0"/>
                        <a:t>Ano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noProof="0" dirty="0"/>
                        <a:t>Ano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1757"/>
                  </a:ext>
                </a:extLst>
              </a:tr>
              <a:tr h="271736"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Fator de eficiência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0,47%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0,94%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1,41%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1,88%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noProof="0" dirty="0"/>
                        <a:t>2,36%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14946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3FAEB521-AD66-411C-8A28-6BF62547FDDC}"/>
              </a:ext>
            </a:extLst>
          </p:cNvPr>
          <p:cNvSpPr txBox="1"/>
          <p:nvPr/>
        </p:nvSpPr>
        <p:spPr>
          <a:xfrm>
            <a:off x="5400924" y="356305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Fator de eficiência</a:t>
            </a:r>
          </a:p>
        </p:txBody>
      </p:sp>
    </p:spTree>
    <p:extLst>
      <p:ext uri="{BB962C8B-B14F-4D97-AF65-F5344CB8AC3E}">
        <p14:creationId xmlns:p14="http://schemas.microsoft.com/office/powerpoint/2010/main" val="14504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Perdas de água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82DF25-A38F-42D1-A820-11D1AB08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63" y="1246543"/>
            <a:ext cx="5876925" cy="11906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C55DA9C-EFC8-4060-9646-914BBE2EBFBB}"/>
              </a:ext>
            </a:extLst>
          </p:cNvPr>
          <p:cNvSpPr txBox="1"/>
          <p:nvPr/>
        </p:nvSpPr>
        <p:spPr>
          <a:xfrm>
            <a:off x="586596" y="2690336"/>
            <a:ext cx="11516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dirty="0" err="1"/>
              <a:t>Cesan</a:t>
            </a:r>
            <a:r>
              <a:rPr lang="pt-BR" dirty="0"/>
              <a:t> apresentou uma contribuição sobre a meta e o ponto de partida do IPL, segundo:</a:t>
            </a:r>
          </a:p>
          <a:p>
            <a:pPr lvl="2" algn="just"/>
            <a:r>
              <a:rPr lang="pt-BR" i="1" dirty="0"/>
              <a:t>“... é proposto para esta revisão tarifária um valor que contemple o </a:t>
            </a:r>
            <a:r>
              <a:rPr lang="pt-BR" i="1" u="sng" dirty="0"/>
              <a:t>objetivo para que, em um prazo de 20 anos, ou seja, em quatro ciclos de Revisão Tarifária, a </a:t>
            </a:r>
            <a:r>
              <a:rPr lang="pt-BR" i="1" u="sng" dirty="0" err="1"/>
              <a:t>Cesan</a:t>
            </a:r>
            <a:r>
              <a:rPr lang="pt-BR" i="1" u="sng" dirty="0"/>
              <a:t> atinja o valor de referência ideal das boas práticas </a:t>
            </a:r>
            <a:r>
              <a:rPr lang="pt-BR" i="1" dirty="0"/>
              <a:t>definidas pelo Acertar, igual a 250 litros/ligação/dia, partindo de um valor atual (dezembro de 2020) considerado de 450 </a:t>
            </a:r>
            <a:r>
              <a:rPr lang="pt-BR" i="1" dirty="0" err="1"/>
              <a:t>lt</a:t>
            </a:r>
            <a:r>
              <a:rPr lang="pt-BR" i="1" dirty="0"/>
              <a:t>/lig./dia, alcançando 389 </a:t>
            </a:r>
            <a:r>
              <a:rPr lang="pt-BR" i="1" dirty="0" err="1"/>
              <a:t>lt</a:t>
            </a:r>
            <a:r>
              <a:rPr lang="pt-BR" i="1" dirty="0"/>
              <a:t>/lig./dia em 05 anos e 335 </a:t>
            </a:r>
            <a:r>
              <a:rPr lang="pt-BR" i="1" dirty="0" err="1"/>
              <a:t>lt</a:t>
            </a:r>
            <a:r>
              <a:rPr lang="pt-BR" i="1" dirty="0"/>
              <a:t>/lig./dia em 10 anos”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86671E-8B6A-424C-AD76-037A194C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83" y="4765270"/>
            <a:ext cx="5915025" cy="92392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F64B2B-3E65-4E2C-8CF6-695970CF73BF}"/>
              </a:ext>
            </a:extLst>
          </p:cNvPr>
          <p:cNvSpPr txBox="1"/>
          <p:nvPr/>
        </p:nvSpPr>
        <p:spPr>
          <a:xfrm>
            <a:off x="586596" y="5856099"/>
            <a:ext cx="8665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Nesta primeira Revisão Tarifária é prevista uma redução anual de 2,9% do IPL.</a:t>
            </a:r>
            <a:endParaRPr lang="es-AR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447DE2-12D7-4044-A387-A47FE09E0F3F}"/>
              </a:ext>
            </a:extLst>
          </p:cNvPr>
          <p:cNvSpPr txBox="1"/>
          <p:nvPr/>
        </p:nvSpPr>
        <p:spPr>
          <a:xfrm>
            <a:off x="2518911" y="885761"/>
            <a:ext cx="7164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Metas Regulatórias do Índice de Perdas por Ligação – Consulta Pública</a:t>
            </a:r>
            <a:endParaRPr lang="es-AR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04D973-D9F9-4E56-8853-7389D1C6B37B}"/>
              </a:ext>
            </a:extLst>
          </p:cNvPr>
          <p:cNvSpPr txBox="1"/>
          <p:nvPr/>
        </p:nvSpPr>
        <p:spPr>
          <a:xfrm>
            <a:off x="2316283" y="4420830"/>
            <a:ext cx="7579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Metas Regulatórias do Índice de Perdas por Ligação – Post Consulta Pública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3842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Receitas irrecuperáveis, outras receitas e receitas indiretas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E65276-5896-4D6F-BAF1-2200181DE38B}"/>
              </a:ext>
            </a:extLst>
          </p:cNvPr>
          <p:cNvSpPr txBox="1"/>
          <p:nvPr/>
        </p:nvSpPr>
        <p:spPr>
          <a:xfrm>
            <a:off x="6024288" y="351642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Nível eficiente de inadimplência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F229BD-0A6A-452D-9129-5890D8E75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0"/>
          <a:stretch/>
        </p:blipFill>
        <p:spPr>
          <a:xfrm>
            <a:off x="2103286" y="4899502"/>
            <a:ext cx="7592622" cy="15201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45D16A-50AA-4C7B-97C3-DF763AF7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62"/>
          <a:stretch/>
        </p:blipFill>
        <p:spPr>
          <a:xfrm>
            <a:off x="6193766" y="1122411"/>
            <a:ext cx="5471947" cy="22242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7807ED-6774-4783-BCD4-26FF40ACF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766" y="3884839"/>
            <a:ext cx="5506225" cy="3983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9A3C81-4BF6-4A06-9393-62BFED3A9912}"/>
              </a:ext>
            </a:extLst>
          </p:cNvPr>
          <p:cNvSpPr txBox="1"/>
          <p:nvPr/>
        </p:nvSpPr>
        <p:spPr>
          <a:xfrm>
            <a:off x="446891" y="1117651"/>
            <a:ext cx="349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Receitas irrecuperáveis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DDEB32-86D7-4FCB-AAAC-E44CF4D5A4DD}"/>
              </a:ext>
            </a:extLst>
          </p:cNvPr>
          <p:cNvSpPr txBox="1"/>
          <p:nvPr/>
        </p:nvSpPr>
        <p:spPr>
          <a:xfrm>
            <a:off x="358639" y="4620785"/>
            <a:ext cx="349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cs typeface="Calibri" pitchFamily="34" charset="0"/>
              </a:rPr>
              <a:t>Outras receitas e r</a:t>
            </a:r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eceitas  indiretas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C2F1E61-B0CA-47DF-B9C8-0671FAF6466C}"/>
              </a:ext>
            </a:extLst>
          </p:cNvPr>
          <p:cNvSpPr txBox="1"/>
          <p:nvPr/>
        </p:nvSpPr>
        <p:spPr>
          <a:xfrm>
            <a:off x="6193766" y="4285924"/>
            <a:ext cx="550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*A meta foi definida com base na redução média atingida pela </a:t>
            </a:r>
            <a:r>
              <a:rPr lang="pt-BR" sz="1200" dirty="0" err="1"/>
              <a:t>Cesan</a:t>
            </a:r>
            <a:r>
              <a:rPr lang="pt-BR" sz="1200" dirty="0"/>
              <a:t> no período 2016-2020 (8,9%).</a:t>
            </a:r>
            <a:endParaRPr lang="es-AR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577ADC-E71C-402E-A5E7-DE24B74F7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87" y="1668465"/>
            <a:ext cx="4858933" cy="255444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A683477-6CED-4909-994B-6335D6A1ACF5}"/>
              </a:ext>
            </a:extLst>
          </p:cNvPr>
          <p:cNvSpPr txBox="1"/>
          <p:nvPr/>
        </p:nvSpPr>
        <p:spPr>
          <a:xfrm>
            <a:off x="1442743" y="1608516"/>
            <a:ext cx="349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cs typeface="Calibri" pitchFamily="34" charset="0"/>
              </a:rPr>
              <a:t>Curva de envelhecimento - % faturado “n” meses antes e ainda não recebido</a:t>
            </a:r>
          </a:p>
        </p:txBody>
      </p:sp>
    </p:spTree>
    <p:extLst>
      <p:ext uri="{BB962C8B-B14F-4D97-AF65-F5344CB8AC3E}">
        <p14:creationId xmlns:p14="http://schemas.microsoft.com/office/powerpoint/2010/main" val="19406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Custos operacionais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570318-C0EB-4F87-904F-7D12F48C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67" y="638351"/>
            <a:ext cx="7434887" cy="6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73BE11-8C86-4B9D-830F-547FC695CB88}"/>
              </a:ext>
            </a:extLst>
          </p:cNvPr>
          <p:cNvSpPr/>
          <p:nvPr/>
        </p:nvSpPr>
        <p:spPr>
          <a:xfrm>
            <a:off x="2945141" y="1632358"/>
            <a:ext cx="2158453" cy="7056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Base de Remuneração Bruta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2D481F-B909-4807-B10A-28CA1C63282B}"/>
              </a:ext>
            </a:extLst>
          </p:cNvPr>
          <p:cNvSpPr/>
          <p:nvPr/>
        </p:nvSpPr>
        <p:spPr>
          <a:xfrm>
            <a:off x="7031788" y="1632358"/>
            <a:ext cx="2257449" cy="7056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Base de Remuneração Líquida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AA2A8EA-BCD7-4646-B509-0827BD88B72E}"/>
              </a:ext>
            </a:extLst>
          </p:cNvPr>
          <p:cNvSpPr/>
          <p:nvPr/>
        </p:nvSpPr>
        <p:spPr>
          <a:xfrm>
            <a:off x="4434368" y="2592999"/>
            <a:ext cx="156416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Taxa de Depreciação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83251C8-F83B-491D-9361-D8D168399EEB}"/>
              </a:ext>
            </a:extLst>
          </p:cNvPr>
          <p:cNvSpPr/>
          <p:nvPr/>
        </p:nvSpPr>
        <p:spPr>
          <a:xfrm>
            <a:off x="6408529" y="2592999"/>
            <a:ext cx="1460028" cy="64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Taxa de Capital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EFC2FA-D191-4E52-AD52-9557C4489D5C}"/>
              </a:ext>
            </a:extLst>
          </p:cNvPr>
          <p:cNvSpPr txBox="1"/>
          <p:nvPr/>
        </p:nvSpPr>
        <p:spPr>
          <a:xfrm>
            <a:off x="2699564" y="4139949"/>
            <a:ext cx="2649609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Quota de Reintegração Regulatória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4F69BA-19A0-42A5-8BB3-655280E48649}"/>
              </a:ext>
            </a:extLst>
          </p:cNvPr>
          <p:cNvSpPr txBox="1"/>
          <p:nvPr/>
        </p:nvSpPr>
        <p:spPr>
          <a:xfrm>
            <a:off x="7031789" y="4139949"/>
            <a:ext cx="2257449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Remuneração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do Capital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C89296-9DDE-4480-A935-28D49F973B4E}"/>
              </a:ext>
            </a:extLst>
          </p:cNvPr>
          <p:cNvSpPr txBox="1"/>
          <p:nvPr/>
        </p:nvSpPr>
        <p:spPr>
          <a:xfrm>
            <a:off x="4975413" y="5168352"/>
            <a:ext cx="2257449" cy="6463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Receita Requerida (Tarifa)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9D7A3CE-73FF-43B6-9ACA-3B765EA36E5B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4024368" y="2338036"/>
            <a:ext cx="1" cy="1801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66AA2D6-0B73-4BDD-BDEC-C0C1162FC2B6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8160513" y="2338036"/>
            <a:ext cx="1" cy="1801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3F3F2216-0973-4969-A8E1-51537B14433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4170100" y="3093599"/>
            <a:ext cx="900619" cy="119208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D4A87BED-1A56-4FB9-B302-B25E64C5A57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rot="16200000" flipH="1">
            <a:off x="7199219" y="3178654"/>
            <a:ext cx="900618" cy="102197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A720F074-8305-4EC7-9FC8-7F0BE24D6CE7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>
          <a:xfrm rot="16200000" flipH="1">
            <a:off x="4147272" y="4663377"/>
            <a:ext cx="705238" cy="95104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216E843A-31C5-4BE5-B249-159F9ACF98C8}"/>
              </a:ext>
            </a:extLst>
          </p:cNvPr>
          <p:cNvCxnSpPr>
            <a:cxnSpLocks/>
            <a:stCxn id="13" idx="2"/>
            <a:endCxn id="14" idx="3"/>
          </p:cNvCxnSpPr>
          <p:nvPr/>
        </p:nvCxnSpPr>
        <p:spPr>
          <a:xfrm rot="5400000">
            <a:off x="7344069" y="4675073"/>
            <a:ext cx="705238" cy="92765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40A2509-2C49-4139-A53D-699795E37C9C}"/>
              </a:ext>
            </a:extLst>
          </p:cNvPr>
          <p:cNvSpPr txBox="1"/>
          <p:nvPr/>
        </p:nvSpPr>
        <p:spPr>
          <a:xfrm>
            <a:off x="4096940" y="32443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8EF3A4-43E0-4021-940A-B23868510739}"/>
              </a:ext>
            </a:extLst>
          </p:cNvPr>
          <p:cNvSpPr txBox="1"/>
          <p:nvPr/>
        </p:nvSpPr>
        <p:spPr>
          <a:xfrm>
            <a:off x="7726531" y="32807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8DF0677-3A09-49DC-90DA-9CF511E41938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Base de remuneração</a:t>
            </a:r>
          </a:p>
        </p:txBody>
      </p:sp>
    </p:spTree>
    <p:extLst>
      <p:ext uri="{BB962C8B-B14F-4D97-AF65-F5344CB8AC3E}">
        <p14:creationId xmlns:p14="http://schemas.microsoft.com/office/powerpoint/2010/main" val="405580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1">
                <a:extLst>
                  <a:ext uri="{FF2B5EF4-FFF2-40B4-BE49-F238E27FC236}">
                    <a16:creationId xmlns:a16="http://schemas.microsoft.com/office/drawing/2014/main" id="{B0219B2A-2462-4259-8448-EB82E460EB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8299" y="1616380"/>
                <a:ext cx="8915401" cy="3952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𝐵𝑅𝑅𝐵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36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𝐴𝐼𝑆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36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𝑅𝑂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3600" i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pt-BR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36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𝐴𝑇𝐷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36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𝑇𝑒𝑆</m:t>
                        </m:r>
                      </m:e>
                      <m:sub>
                        <m:r>
                          <a:rPr lang="pt-BR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3600" dirty="0"/>
                  <a:t>  </a:t>
                </a:r>
              </a:p>
            </p:txBody>
          </p:sp>
        </mc:Choice>
        <mc:Fallback xmlns="">
          <p:sp>
            <p:nvSpPr>
              <p:cNvPr id="5" name="Título 1">
                <a:extLst>
                  <a:ext uri="{FF2B5EF4-FFF2-40B4-BE49-F238E27FC236}">
                    <a16:creationId xmlns:a16="http://schemas.microsoft.com/office/drawing/2014/main" id="{B0219B2A-2462-4259-8448-EB82E460EB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8299" y="1616380"/>
                <a:ext cx="8915401" cy="395287"/>
              </a:xfr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4ECF8DA-9959-46FE-91DF-CE2296EDD032}"/>
                  </a:ext>
                </a:extLst>
              </p:cNvPr>
              <p:cNvSpPr txBox="1"/>
              <p:nvPr/>
            </p:nvSpPr>
            <p:spPr>
              <a:xfrm>
                <a:off x="23728" y="4391302"/>
                <a:ext cx="68082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𝑩𝑹𝑹𝑩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𝑩𝑹𝑹𝑩</m:t>
                          </m:r>
                        </m:e>
                        <m:sub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𝐏𝐥𝐚𝐧𝐨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𝐈𝐧𝐯𝐞𝐬𝐭𝐢𝐦𝐞𝐧𝐭𝐨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$ 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𝟓𝟖𝟖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𝟐𝟐𝟐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𝟗𝟐𝟏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$ 3.323.222.921+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$ 265.000.000</m:t>
                      </m:r>
                    </m:oMath>
                  </m:oMathPara>
                </a14:m>
                <a:endParaRPr lang="pt-BR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4ECF8DA-9959-46FE-91DF-CE2296ED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8" y="4391302"/>
                <a:ext cx="6808270" cy="646331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AFE4B2A2-C7F2-420A-8BF3-4BBF7575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50" y="2471673"/>
            <a:ext cx="10217082" cy="11336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D31A49-5007-4D98-8733-37695B059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28" t="3321" r="13881" b="8521"/>
          <a:stretch/>
        </p:blipFill>
        <p:spPr>
          <a:xfrm>
            <a:off x="6831998" y="3780825"/>
            <a:ext cx="3002507" cy="24293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6291B8-20A6-4931-BFA9-0B7EC49B87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87" t="1340" r="23109" b="6045"/>
          <a:stretch/>
        </p:blipFill>
        <p:spPr>
          <a:xfrm>
            <a:off x="9834505" y="3657995"/>
            <a:ext cx="2333767" cy="25521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405B452-1AE6-4606-B982-98BB36C51CF2}"/>
              </a:ext>
            </a:extLst>
          </p:cNvPr>
          <p:cNvSpPr txBox="1">
            <a:spLocks/>
          </p:cNvSpPr>
          <p:nvPr/>
        </p:nvSpPr>
        <p:spPr>
          <a:xfrm>
            <a:off x="446892" y="7028"/>
            <a:ext cx="8074256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Resultados da Base de remuneração</a:t>
            </a:r>
          </a:p>
        </p:txBody>
      </p:sp>
    </p:spTree>
    <p:extLst>
      <p:ext uri="{BB962C8B-B14F-4D97-AF65-F5344CB8AC3E}">
        <p14:creationId xmlns:p14="http://schemas.microsoft.com/office/powerpoint/2010/main" val="303315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1">
                <a:extLst>
                  <a:ext uri="{FF2B5EF4-FFF2-40B4-BE49-F238E27FC236}">
                    <a16:creationId xmlns:a16="http://schemas.microsoft.com/office/drawing/2014/main" id="{5D818C3A-9EA4-4E77-92C7-B3760B1A19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6562" y="1589192"/>
                <a:ext cx="11318875" cy="39528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𝐵𝑅𝑅𝐿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𝐴𝐼𝑆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𝑅𝑂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𝐷𝐴𝑐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𝑙𝑖𝑞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𝐴𝑂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Título 1">
                <a:extLst>
                  <a:ext uri="{FF2B5EF4-FFF2-40B4-BE49-F238E27FC236}">
                    <a16:creationId xmlns:a16="http://schemas.microsoft.com/office/drawing/2014/main" id="{5D818C3A-9EA4-4E77-92C7-B3760B1A1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6562" y="1589192"/>
                <a:ext cx="11318875" cy="395287"/>
              </a:xfrm>
              <a:blipFill>
                <a:blip r:embed="rId2"/>
                <a:stretch>
                  <a:fillRect t="-4615" b="-2615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4DDE699-B9D2-40A6-A8DF-6531F3D91FF7}"/>
                  </a:ext>
                </a:extLst>
              </p:cNvPr>
              <p:cNvSpPr txBox="1"/>
              <p:nvPr/>
            </p:nvSpPr>
            <p:spPr>
              <a:xfrm>
                <a:off x="127379" y="4495941"/>
                <a:ext cx="6842764" cy="11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𝑩𝑹𝑹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</a:rPr>
                            <m:t>𝐁𝐑𝐑𝐋</m:t>
                          </m:r>
                        </m:e>
                        <m:sub>
                          <m:r>
                            <a:rPr lang="pt-BR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>
                              <a:latin typeface="Cambria Math" panose="02040503050406030204" pitchFamily="18" charset="0"/>
                            </a:rPr>
                            <m:t>𝐏𝐥𝐚𝐧𝐨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𝐝𝐞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𝐈𝐧𝐯𝐞𝐬𝐭𝐢𝐦𝐞𝐧𝐭𝐨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𝐃𝐞𝐩𝐫𝐞𝐜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$ 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𝟒𝟗𝟓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𝟓𝟒𝟎</m:t>
                    </m:r>
                    <m:r>
                      <a:rPr lang="pt-BR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𝟓𝟖𝟔</m:t>
                    </m:r>
                    <m:r>
                      <a:rPr lang="pt-BR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b="0">
                        <a:latin typeface="Cambria Math" panose="02040503050406030204" pitchFamily="18" charset="0"/>
                      </a:rPr>
                      <m:t>$</m:t>
                    </m:r>
                    <m:r>
                      <a:rPr lang="pt-BR" b="0" i="1">
                        <a:latin typeface="Cambria Math" panose="02040503050406030204" pitchFamily="18" charset="0"/>
                      </a:rPr>
                      <m:t>2.354.195.910</m:t>
                    </m:r>
                    <m:r>
                      <a:rPr lang="pt-B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$ 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265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- R$ 123.655.323</a:t>
                </a:r>
                <a:endParaRPr lang="pt-BR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4DDE699-B9D2-40A6-A8DF-6531F3D91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9" y="4495941"/>
                <a:ext cx="6842764" cy="1193981"/>
              </a:xfrm>
              <a:prstGeom prst="rect">
                <a:avLst/>
              </a:prstGeom>
              <a:blipFill>
                <a:blip r:embed="rId3"/>
                <a:stretch>
                  <a:fillRect b="-71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5FF8D7E6-6FCA-40A5-8535-B8FE42EAE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4" y="2397655"/>
            <a:ext cx="11318876" cy="109065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F0D06D-4FD7-4FDC-91FC-9C627785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96" t="1835" r="15563" b="4710"/>
          <a:stretch/>
        </p:blipFill>
        <p:spPr>
          <a:xfrm>
            <a:off x="7206017" y="3635742"/>
            <a:ext cx="2565779" cy="25752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08E9B96-1879-4314-8C51-79B47A4B5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72" t="2330" r="22216" b="4214"/>
          <a:stretch/>
        </p:blipFill>
        <p:spPr>
          <a:xfrm>
            <a:off x="9771796" y="3579189"/>
            <a:ext cx="2292825" cy="25752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C4DD831-B1E8-487D-A31C-9693E796CD5F}"/>
              </a:ext>
            </a:extLst>
          </p:cNvPr>
          <p:cNvSpPr txBox="1">
            <a:spLocks/>
          </p:cNvSpPr>
          <p:nvPr/>
        </p:nvSpPr>
        <p:spPr>
          <a:xfrm>
            <a:off x="446892" y="7028"/>
            <a:ext cx="8074256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Resultados da Base de remuneração</a:t>
            </a:r>
          </a:p>
        </p:txBody>
      </p:sp>
    </p:spTree>
    <p:extLst>
      <p:ext uri="{BB962C8B-B14F-4D97-AF65-F5344CB8AC3E}">
        <p14:creationId xmlns:p14="http://schemas.microsoft.com/office/powerpoint/2010/main" val="272034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48DF0677-3A09-49DC-90DA-9CF511E41938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Base de remuneração bruta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43E5FF-F6A8-4057-B96C-27466FFF7CE8}"/>
              </a:ext>
            </a:extLst>
          </p:cNvPr>
          <p:cNvSpPr txBox="1"/>
          <p:nvPr/>
        </p:nvSpPr>
        <p:spPr>
          <a:xfrm>
            <a:off x="3057525" y="272910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Evolução base bruta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30172C-9E11-429A-99E1-03694703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14" y="685111"/>
            <a:ext cx="9837171" cy="18029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38A784-4D38-4524-A3D2-663AD5A5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45" y="3148574"/>
            <a:ext cx="7571888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9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FF774-0C0D-4A01-BB12-00A33AB9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359"/>
            <a:ext cx="4074850" cy="2286000"/>
          </a:xfrm>
        </p:spPr>
        <p:txBody>
          <a:bodyPr>
            <a:normAutofit/>
          </a:bodyPr>
          <a:lstStyle/>
          <a:p>
            <a:pPr algn="ctr">
              <a:buClr>
                <a:schemeClr val="accent2"/>
              </a:buClr>
            </a:pPr>
            <a:r>
              <a:rPr lang="pt-BR" sz="4000" dirty="0"/>
              <a:t>Resultado da RTO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CAAB15-A021-4EAF-9CB2-76D6B9BCE22E}"/>
              </a:ext>
            </a:extLst>
          </p:cNvPr>
          <p:cNvSpPr txBox="1"/>
          <p:nvPr/>
        </p:nvSpPr>
        <p:spPr>
          <a:xfrm>
            <a:off x="6096000" y="2059172"/>
            <a:ext cx="5809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/>
              <a:t>Equilíbrio econômico-financeiro</a:t>
            </a:r>
          </a:p>
          <a:p>
            <a:pPr marL="457200" indent="-457200">
              <a:buAutoNum type="arabicPeriod"/>
            </a:pPr>
            <a:r>
              <a:rPr lang="pt-BR" sz="2400" dirty="0"/>
              <a:t>Projeção de mercado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Custos operacionais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Base de remuneração e plano de investimentos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Taxa do custo de capital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Índice de Reposicionamento Tarifário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7881AF4-7377-4878-B001-D0A8CACDAF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92842" y="3070840"/>
            <a:ext cx="801516" cy="756604"/>
          </a:xfrm>
          <a:custGeom>
            <a:avLst/>
            <a:gdLst>
              <a:gd name="T0" fmla="*/ 31 w 102"/>
              <a:gd name="T1" fmla="*/ 0 h 96"/>
              <a:gd name="T2" fmla="*/ 27 w 102"/>
              <a:gd name="T3" fmla="*/ 17 h 96"/>
              <a:gd name="T4" fmla="*/ 53 w 102"/>
              <a:gd name="T5" fmla="*/ 21 h 96"/>
              <a:gd name="T6" fmla="*/ 56 w 102"/>
              <a:gd name="T7" fmla="*/ 3 h 96"/>
              <a:gd name="T8" fmla="*/ 47 w 102"/>
              <a:gd name="T9" fmla="*/ 12 h 96"/>
              <a:gd name="T10" fmla="*/ 31 w 102"/>
              <a:gd name="T11" fmla="*/ 7 h 96"/>
              <a:gd name="T12" fmla="*/ 49 w 102"/>
              <a:gd name="T13" fmla="*/ 3 h 96"/>
              <a:gd name="T14" fmla="*/ 47 w 102"/>
              <a:gd name="T15" fmla="*/ 12 h 96"/>
              <a:gd name="T16" fmla="*/ 56 w 102"/>
              <a:gd name="T17" fmla="*/ 32 h 96"/>
              <a:gd name="T18" fmla="*/ 7 w 102"/>
              <a:gd name="T19" fmla="*/ 30 h 96"/>
              <a:gd name="T20" fmla="*/ 8 w 102"/>
              <a:gd name="T21" fmla="*/ 29 h 96"/>
              <a:gd name="T22" fmla="*/ 56 w 102"/>
              <a:gd name="T23" fmla="*/ 30 h 96"/>
              <a:gd name="T24" fmla="*/ 47 w 102"/>
              <a:gd name="T25" fmla="*/ 44 h 96"/>
              <a:gd name="T26" fmla="*/ 7 w 102"/>
              <a:gd name="T27" fmla="*/ 42 h 96"/>
              <a:gd name="T28" fmla="*/ 8 w 102"/>
              <a:gd name="T29" fmla="*/ 41 h 96"/>
              <a:gd name="T30" fmla="*/ 49 w 102"/>
              <a:gd name="T31" fmla="*/ 42 h 96"/>
              <a:gd name="T32" fmla="*/ 40 w 102"/>
              <a:gd name="T33" fmla="*/ 56 h 96"/>
              <a:gd name="T34" fmla="*/ 7 w 102"/>
              <a:gd name="T35" fmla="*/ 54 h 96"/>
              <a:gd name="T36" fmla="*/ 8 w 102"/>
              <a:gd name="T37" fmla="*/ 53 h 96"/>
              <a:gd name="T38" fmla="*/ 41 w 102"/>
              <a:gd name="T39" fmla="*/ 54 h 96"/>
              <a:gd name="T40" fmla="*/ 36 w 102"/>
              <a:gd name="T41" fmla="*/ 84 h 96"/>
              <a:gd name="T42" fmla="*/ 7 w 102"/>
              <a:gd name="T43" fmla="*/ 78 h 96"/>
              <a:gd name="T44" fmla="*/ 14 w 102"/>
              <a:gd name="T45" fmla="*/ 72 h 96"/>
              <a:gd name="T46" fmla="*/ 43 w 102"/>
              <a:gd name="T47" fmla="*/ 78 h 96"/>
              <a:gd name="T48" fmla="*/ 78 w 102"/>
              <a:gd name="T49" fmla="*/ 11 h 96"/>
              <a:gd name="T50" fmla="*/ 59 w 102"/>
              <a:gd name="T51" fmla="*/ 8 h 96"/>
              <a:gd name="T52" fmla="*/ 84 w 102"/>
              <a:gd name="T53" fmla="*/ 13 h 96"/>
              <a:gd name="T54" fmla="*/ 82 w 102"/>
              <a:gd name="T55" fmla="*/ 41 h 96"/>
              <a:gd name="T56" fmla="*/ 80 w 102"/>
              <a:gd name="T57" fmla="*/ 13 h 96"/>
              <a:gd name="T58" fmla="*/ 84 w 102"/>
              <a:gd name="T59" fmla="*/ 86 h 96"/>
              <a:gd name="T60" fmla="*/ 78 w 102"/>
              <a:gd name="T61" fmla="*/ 96 h 96"/>
              <a:gd name="T62" fmla="*/ 0 w 102"/>
              <a:gd name="T63" fmla="*/ 91 h 96"/>
              <a:gd name="T64" fmla="*/ 5 w 102"/>
              <a:gd name="T65" fmla="*/ 8 h 96"/>
              <a:gd name="T66" fmla="*/ 24 w 102"/>
              <a:gd name="T67" fmla="*/ 11 h 96"/>
              <a:gd name="T68" fmla="*/ 4 w 102"/>
              <a:gd name="T69" fmla="*/ 13 h 96"/>
              <a:gd name="T70" fmla="*/ 5 w 102"/>
              <a:gd name="T71" fmla="*/ 92 h 96"/>
              <a:gd name="T72" fmla="*/ 80 w 102"/>
              <a:gd name="T73" fmla="*/ 91 h 96"/>
              <a:gd name="T74" fmla="*/ 82 w 102"/>
              <a:gd name="T75" fmla="*/ 86 h 96"/>
              <a:gd name="T76" fmla="*/ 61 w 102"/>
              <a:gd name="T77" fmla="*/ 64 h 96"/>
              <a:gd name="T78" fmla="*/ 102 w 102"/>
              <a:gd name="T79" fmla="*/ 64 h 96"/>
              <a:gd name="T80" fmla="*/ 96 w 102"/>
              <a:gd name="T81" fmla="*/ 58 h 96"/>
              <a:gd name="T82" fmla="*/ 78 w 102"/>
              <a:gd name="T83" fmla="*/ 75 h 96"/>
              <a:gd name="T84" fmla="*/ 76 w 102"/>
              <a:gd name="T85" fmla="*/ 75 h 96"/>
              <a:gd name="T86" fmla="*/ 68 w 102"/>
              <a:gd name="T87" fmla="*/ 64 h 96"/>
              <a:gd name="T88" fmla="*/ 77 w 102"/>
              <a:gd name="T89" fmla="*/ 71 h 96"/>
              <a:gd name="T90" fmla="*/ 96 w 102"/>
              <a:gd name="T91" fmla="*/ 5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96">
                <a:moveTo>
                  <a:pt x="53" y="0"/>
                </a:move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2"/>
                  <a:pt x="27" y="3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9"/>
                  <a:pt x="29" y="21"/>
                  <a:pt x="31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21"/>
                  <a:pt x="56" y="19"/>
                  <a:pt x="56" y="17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0"/>
                  <a:pt x="53" y="0"/>
                </a:cubicBezTo>
                <a:close/>
                <a:moveTo>
                  <a:pt x="47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1" y="9"/>
                  <a:pt x="31" y="7"/>
                </a:cubicBezTo>
                <a:cubicBezTo>
                  <a:pt x="31" y="5"/>
                  <a:pt x="33" y="3"/>
                  <a:pt x="35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3"/>
                  <a:pt x="52" y="5"/>
                  <a:pt x="52" y="7"/>
                </a:cubicBezTo>
                <a:cubicBezTo>
                  <a:pt x="52" y="9"/>
                  <a:pt x="48" y="12"/>
                  <a:pt x="47" y="12"/>
                </a:cubicBezTo>
                <a:close/>
                <a:moveTo>
                  <a:pt x="56" y="30"/>
                </a:moveTo>
                <a:cubicBezTo>
                  <a:pt x="56" y="31"/>
                  <a:pt x="56" y="32"/>
                  <a:pt x="56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7" y="31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9"/>
                  <a:pt x="8" y="29"/>
                  <a:pt x="8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30"/>
                </a:cubicBezTo>
                <a:close/>
                <a:moveTo>
                  <a:pt x="49" y="42"/>
                </a:moveTo>
                <a:cubicBezTo>
                  <a:pt x="49" y="43"/>
                  <a:pt x="48" y="44"/>
                  <a:pt x="4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7" y="43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8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8" y="41"/>
                  <a:pt x="49" y="41"/>
                  <a:pt x="49" y="42"/>
                </a:cubicBezTo>
                <a:close/>
                <a:moveTo>
                  <a:pt x="41" y="54"/>
                </a:moveTo>
                <a:cubicBezTo>
                  <a:pt x="41" y="55"/>
                  <a:pt x="40" y="56"/>
                  <a:pt x="40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5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3"/>
                  <a:pt x="7" y="53"/>
                  <a:pt x="8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1" y="53"/>
                  <a:pt x="41" y="54"/>
                </a:cubicBezTo>
                <a:close/>
                <a:moveTo>
                  <a:pt x="43" y="78"/>
                </a:moveTo>
                <a:cubicBezTo>
                  <a:pt x="43" y="82"/>
                  <a:pt x="39" y="84"/>
                  <a:pt x="36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0" y="84"/>
                  <a:pt x="7" y="82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5"/>
                  <a:pt x="10" y="72"/>
                  <a:pt x="14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9" y="72"/>
                  <a:pt x="43" y="75"/>
                  <a:pt x="43" y="78"/>
                </a:cubicBezTo>
                <a:close/>
                <a:moveTo>
                  <a:pt x="80" y="13"/>
                </a:moveTo>
                <a:cubicBezTo>
                  <a:pt x="80" y="12"/>
                  <a:pt x="79" y="11"/>
                  <a:pt x="78" y="11"/>
                </a:cubicBezTo>
                <a:cubicBezTo>
                  <a:pt x="78" y="11"/>
                  <a:pt x="78" y="11"/>
                  <a:pt x="59" y="11"/>
                </a:cubicBezTo>
                <a:cubicBezTo>
                  <a:pt x="59" y="11"/>
                  <a:pt x="59" y="11"/>
                  <a:pt x="59" y="8"/>
                </a:cubicBezTo>
                <a:cubicBezTo>
                  <a:pt x="59" y="8"/>
                  <a:pt x="59" y="8"/>
                  <a:pt x="78" y="8"/>
                </a:cubicBezTo>
                <a:cubicBezTo>
                  <a:pt x="82" y="8"/>
                  <a:pt x="84" y="10"/>
                  <a:pt x="84" y="13"/>
                </a:cubicBezTo>
                <a:cubicBezTo>
                  <a:pt x="84" y="13"/>
                  <a:pt x="84" y="13"/>
                  <a:pt x="84" y="41"/>
                </a:cubicBezTo>
                <a:cubicBezTo>
                  <a:pt x="83" y="41"/>
                  <a:pt x="83" y="41"/>
                  <a:pt x="82" y="41"/>
                </a:cubicBezTo>
                <a:cubicBezTo>
                  <a:pt x="81" y="41"/>
                  <a:pt x="81" y="41"/>
                  <a:pt x="80" y="41"/>
                </a:cubicBezTo>
                <a:cubicBezTo>
                  <a:pt x="80" y="41"/>
                  <a:pt x="80" y="41"/>
                  <a:pt x="80" y="13"/>
                </a:cubicBezTo>
                <a:close/>
                <a:moveTo>
                  <a:pt x="82" y="86"/>
                </a:moveTo>
                <a:cubicBezTo>
                  <a:pt x="83" y="86"/>
                  <a:pt x="83" y="86"/>
                  <a:pt x="84" y="86"/>
                </a:cubicBezTo>
                <a:cubicBezTo>
                  <a:pt x="84" y="86"/>
                  <a:pt x="84" y="86"/>
                  <a:pt x="84" y="91"/>
                </a:cubicBezTo>
                <a:cubicBezTo>
                  <a:pt x="84" y="93"/>
                  <a:pt x="82" y="96"/>
                  <a:pt x="78" y="96"/>
                </a:cubicBezTo>
                <a:cubicBezTo>
                  <a:pt x="78" y="96"/>
                  <a:pt x="78" y="96"/>
                  <a:pt x="5" y="96"/>
                </a:cubicBezTo>
                <a:cubicBezTo>
                  <a:pt x="2" y="96"/>
                  <a:pt x="0" y="93"/>
                  <a:pt x="0" y="91"/>
                </a:cubicBezTo>
                <a:cubicBezTo>
                  <a:pt x="0" y="91"/>
                  <a:pt x="0" y="91"/>
                  <a:pt x="0" y="13"/>
                </a:cubicBezTo>
                <a:cubicBezTo>
                  <a:pt x="0" y="10"/>
                  <a:pt x="2" y="8"/>
                  <a:pt x="5" y="8"/>
                </a:cubicBezTo>
                <a:cubicBezTo>
                  <a:pt x="5" y="8"/>
                  <a:pt x="5" y="8"/>
                  <a:pt x="24" y="8"/>
                </a:cubicBezTo>
                <a:cubicBezTo>
                  <a:pt x="24" y="8"/>
                  <a:pt x="24" y="8"/>
                  <a:pt x="24" y="11"/>
                </a:cubicBezTo>
                <a:cubicBezTo>
                  <a:pt x="24" y="11"/>
                  <a:pt x="24" y="11"/>
                  <a:pt x="5" y="11"/>
                </a:cubicBezTo>
                <a:cubicBezTo>
                  <a:pt x="5" y="11"/>
                  <a:pt x="4" y="12"/>
                  <a:pt x="4" y="13"/>
                </a:cubicBezTo>
                <a:cubicBezTo>
                  <a:pt x="4" y="13"/>
                  <a:pt x="4" y="13"/>
                  <a:pt x="4" y="91"/>
                </a:cubicBezTo>
                <a:cubicBezTo>
                  <a:pt x="4" y="92"/>
                  <a:pt x="5" y="92"/>
                  <a:pt x="5" y="92"/>
                </a:cubicBezTo>
                <a:cubicBezTo>
                  <a:pt x="5" y="92"/>
                  <a:pt x="5" y="92"/>
                  <a:pt x="78" y="92"/>
                </a:cubicBezTo>
                <a:cubicBezTo>
                  <a:pt x="79" y="92"/>
                  <a:pt x="80" y="92"/>
                  <a:pt x="80" y="91"/>
                </a:cubicBezTo>
                <a:cubicBezTo>
                  <a:pt x="80" y="91"/>
                  <a:pt x="80" y="91"/>
                  <a:pt x="80" y="86"/>
                </a:cubicBezTo>
                <a:cubicBezTo>
                  <a:pt x="81" y="86"/>
                  <a:pt x="81" y="86"/>
                  <a:pt x="82" y="86"/>
                </a:cubicBezTo>
                <a:close/>
                <a:moveTo>
                  <a:pt x="82" y="43"/>
                </a:moveTo>
                <a:cubicBezTo>
                  <a:pt x="70" y="43"/>
                  <a:pt x="61" y="52"/>
                  <a:pt x="61" y="64"/>
                </a:cubicBezTo>
                <a:cubicBezTo>
                  <a:pt x="61" y="75"/>
                  <a:pt x="70" y="84"/>
                  <a:pt x="82" y="84"/>
                </a:cubicBezTo>
                <a:cubicBezTo>
                  <a:pt x="93" y="84"/>
                  <a:pt x="102" y="75"/>
                  <a:pt x="102" y="64"/>
                </a:cubicBezTo>
                <a:cubicBezTo>
                  <a:pt x="102" y="52"/>
                  <a:pt x="93" y="43"/>
                  <a:pt x="82" y="43"/>
                </a:cubicBezTo>
                <a:close/>
                <a:moveTo>
                  <a:pt x="96" y="58"/>
                </a:moveTo>
                <a:cubicBezTo>
                  <a:pt x="79" y="75"/>
                  <a:pt x="79" y="75"/>
                  <a:pt x="79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6"/>
                  <a:pt x="76" y="76"/>
                  <a:pt x="76" y="75"/>
                </a:cubicBezTo>
                <a:cubicBezTo>
                  <a:pt x="68" y="67"/>
                  <a:pt x="68" y="67"/>
                  <a:pt x="68" y="67"/>
                </a:cubicBezTo>
                <a:cubicBezTo>
                  <a:pt x="67" y="66"/>
                  <a:pt x="67" y="65"/>
                  <a:pt x="68" y="64"/>
                </a:cubicBezTo>
                <a:cubicBezTo>
                  <a:pt x="69" y="64"/>
                  <a:pt x="69" y="64"/>
                  <a:pt x="70" y="64"/>
                </a:cubicBezTo>
                <a:cubicBezTo>
                  <a:pt x="77" y="71"/>
                  <a:pt x="77" y="71"/>
                  <a:pt x="77" y="71"/>
                </a:cubicBezTo>
                <a:cubicBezTo>
                  <a:pt x="93" y="55"/>
                  <a:pt x="93" y="55"/>
                  <a:pt x="93" y="55"/>
                </a:cubicBezTo>
                <a:cubicBezTo>
                  <a:pt x="94" y="54"/>
                  <a:pt x="95" y="54"/>
                  <a:pt x="96" y="55"/>
                </a:cubicBezTo>
                <a:cubicBezTo>
                  <a:pt x="96" y="56"/>
                  <a:pt x="96" y="57"/>
                  <a:pt x="96" y="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36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48DF0677-3A09-49DC-90DA-9CF511E41938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Plano de investimentos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AF41CE-A529-4A0A-8809-5F249621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2" y="2913767"/>
            <a:ext cx="5218628" cy="3535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EFB766-62A9-408E-B2A4-BAF4C401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72" y="3011311"/>
            <a:ext cx="4048095" cy="343844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43E5FF-F6A8-4057-B96C-27466FFF7CE8}"/>
              </a:ext>
            </a:extLst>
          </p:cNvPr>
          <p:cNvSpPr txBox="1"/>
          <p:nvPr/>
        </p:nvSpPr>
        <p:spPr>
          <a:xfrm>
            <a:off x="3057525" y="272910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Plano de investimentos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6AE52B-02B6-49F0-8879-4EC3CB494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87" y="747457"/>
            <a:ext cx="10704131" cy="17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b="1" dirty="0">
                <a:latin typeface="Calibri" pitchFamily="34" charset="0"/>
                <a:cs typeface="Calibri" pitchFamily="34" charset="0"/>
              </a:rPr>
              <a:t>Equação WACC</a:t>
            </a:r>
            <a:br>
              <a:rPr lang="pt-BR" b="1" dirty="0">
                <a:latin typeface="Calibri" pitchFamily="34" charset="0"/>
                <a:cs typeface="Calibri" pitchFamily="34" charset="0"/>
              </a:rPr>
            </a:br>
            <a:r>
              <a:rPr lang="pt-BR" sz="2400" b="1" dirty="0"/>
              <a:t>Custo médio ponderado do capital</a:t>
            </a:r>
            <a:endParaRPr lang="pt-BR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200592" y="1752601"/>
                <a:ext cx="5791009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>
                          <a:latin typeface="Cambria Math"/>
                        </a:rPr>
                        <m:t>𝑊𝐴𝐶𝐶</m:t>
                      </m:r>
                      <m:r>
                        <a:rPr lang="es-MX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MX" sz="2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MX" sz="2400" i="1">
                          <a:latin typeface="Cambria Math"/>
                        </a:rPr>
                        <m:t> 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400" i="1">
                              <a:latin typeface="Cambria Math"/>
                            </a:rPr>
                            <m:t>1−</m:t>
                          </m:r>
                          <m:r>
                            <a:rPr lang="es-MX" sz="2400" i="1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s-MX" sz="2400" i="1">
                          <a:latin typeface="Cambria Math"/>
                        </a:rPr>
                        <m:t>+</m:t>
                      </m:r>
                      <m:r>
                        <a:rPr lang="es-MX" sz="2400" i="1">
                          <a:latin typeface="Cambria Math"/>
                        </a:rPr>
                        <m:t>𝐿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MX" sz="2400" i="1">
                          <a:latin typeface="Cambria Math"/>
                        </a:rPr>
                        <m:t> </m:t>
                      </m:r>
                      <m:r>
                        <a:rPr lang="es-MX" sz="2400" i="1">
                          <a:latin typeface="Cambria Math"/>
                        </a:rPr>
                        <m:t>𝑟𝑑</m:t>
                      </m:r>
                      <m:r>
                        <a:rPr lang="es-MX" sz="24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400" i="1">
                              <a:latin typeface="Cambria Math"/>
                            </a:rPr>
                            <m:t>1−</m:t>
                          </m:r>
                          <m:r>
                            <a:rPr lang="es-MX" sz="2400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92" y="1752601"/>
                <a:ext cx="57910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1 Diagrama"/>
          <p:cNvGraphicFramePr/>
          <p:nvPr/>
        </p:nvGraphicFramePr>
        <p:xfrm>
          <a:off x="1600200" y="2895600"/>
          <a:ext cx="89916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690715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98"/>
            <a:ext cx="7315200" cy="687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700" b="1" dirty="0">
                <a:latin typeface="Calibri" pitchFamily="34" charset="0"/>
                <a:cs typeface="Calibri" pitchFamily="34" charset="0"/>
              </a:rPr>
              <a:t>Taxa de Custo do Capital Próprio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612222" y="5029200"/>
                <a:ext cx="2672911" cy="46852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𝑓𝐵𝑟𝑎𝑠𝑖𝑙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es-ES" i="1">
                          <a:latin typeface="Cambria Math"/>
                        </a:rPr>
                        <m:t>𝑟𝑖𝑠𝑐𝑜𝑃𝑎</m:t>
                      </m:r>
                      <m:r>
                        <a:rPr lang="es-ES" i="1">
                          <a:latin typeface="Cambria Math"/>
                        </a:rPr>
                        <m:t>í</m:t>
                      </m:r>
                      <m:r>
                        <a:rPr lang="es-E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22" y="5029200"/>
                <a:ext cx="2672911" cy="468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2057401" y="6237074"/>
                <a:ext cx="3829959" cy="46852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𝑓𝐵𝑟𝑎𝑠𝑖𝑙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1+</m:t>
                          </m:r>
                          <m:r>
                            <a:rPr lang="pt-BR" i="1">
                              <a:latin typeface="Cambria Math"/>
                            </a:rPr>
                            <m:t>𝑁𝑇𝑁</m:t>
                          </m:r>
                          <m:r>
                            <a:rPr lang="es-ES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s-ES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1+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s-ES" i="1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6237074"/>
                <a:ext cx="3829959" cy="468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5943600" y="5581472"/>
                <a:ext cx="47244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charset="0"/>
                  <a:buChar char="•"/>
                </a:pPr>
                <a:r>
                  <a:rPr lang="pt-BR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NTN-B = taxa da nota do governo do Brasil, em termos reais da série histórica disponível. </a:t>
                </a:r>
                <a:endParaRPr lang="es-ES" i="1" dirty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marL="285750" indent="-285750" algn="just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pt-BR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 = inflação americana projetada.</a:t>
                </a: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581472"/>
                <a:ext cx="4724400" cy="923330"/>
              </a:xfrm>
              <a:prstGeom prst="rect">
                <a:avLst/>
              </a:prstGeom>
              <a:blipFill>
                <a:blip r:embed="rId6"/>
                <a:stretch>
                  <a:fillRect l="-774" t="-3974" r="-1032" b="-99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"/>
          <p:cNvSpPr>
            <a:spLocks/>
          </p:cNvSpPr>
          <p:nvPr/>
        </p:nvSpPr>
        <p:spPr bwMode="blackWhite">
          <a:xfrm>
            <a:off x="1557306" y="1250116"/>
            <a:ext cx="4843495" cy="3626685"/>
          </a:xfrm>
          <a:custGeom>
            <a:avLst/>
            <a:gdLst>
              <a:gd name="T0" fmla="*/ 2147483647 w 2634"/>
              <a:gd name="T1" fmla="*/ 2147483647 h 2443"/>
              <a:gd name="T2" fmla="*/ 2147483647 w 2634"/>
              <a:gd name="T3" fmla="*/ 2147483647 h 2443"/>
              <a:gd name="T4" fmla="*/ 2147483647 w 2634"/>
              <a:gd name="T5" fmla="*/ 2147483647 h 2443"/>
              <a:gd name="T6" fmla="*/ 2147483647 w 2634"/>
              <a:gd name="T7" fmla="*/ 2147483647 h 2443"/>
              <a:gd name="T8" fmla="*/ 2147483647 w 2634"/>
              <a:gd name="T9" fmla="*/ 2147483647 h 2443"/>
              <a:gd name="T10" fmla="*/ 2147483647 w 2634"/>
              <a:gd name="T11" fmla="*/ 0 h 2443"/>
              <a:gd name="T12" fmla="*/ 0 w 2634"/>
              <a:gd name="T13" fmla="*/ 0 h 2443"/>
              <a:gd name="T14" fmla="*/ 2147483647 w 2634"/>
              <a:gd name="T15" fmla="*/ 2147483647 h 24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4"/>
              <a:gd name="T25" fmla="*/ 0 h 2443"/>
              <a:gd name="T26" fmla="*/ 2634 w 2634"/>
              <a:gd name="T27" fmla="*/ 2443 h 24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4" h="2443">
                <a:moveTo>
                  <a:pt x="791" y="2042"/>
                </a:moveTo>
                <a:lnTo>
                  <a:pt x="495" y="2042"/>
                </a:lnTo>
                <a:lnTo>
                  <a:pt x="1318" y="2443"/>
                </a:lnTo>
                <a:lnTo>
                  <a:pt x="2141" y="2042"/>
                </a:lnTo>
                <a:lnTo>
                  <a:pt x="1799" y="2042"/>
                </a:lnTo>
                <a:lnTo>
                  <a:pt x="2634" y="0"/>
                </a:lnTo>
                <a:lnTo>
                  <a:pt x="0" y="0"/>
                </a:lnTo>
                <a:lnTo>
                  <a:pt x="791" y="204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 cap="rnd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blackWhite">
          <a:xfrm>
            <a:off x="1524000" y="2057400"/>
            <a:ext cx="4849354" cy="3277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2. CAPM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country spread model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blackWhite">
          <a:xfrm>
            <a:off x="1524000" y="914400"/>
            <a:ext cx="4849354" cy="3277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1.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Capital Asset Pricing Model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(CAPM)</a:t>
            </a:r>
          </a:p>
        </p:txBody>
      </p:sp>
      <p:graphicFrame>
        <p:nvGraphicFramePr>
          <p:cNvPr id="4" name="3 Objeto"/>
          <p:cNvGraphicFramePr>
            <a:graphicFrameLocks noGrp="1" noChangeAspect="1"/>
          </p:cNvGraphicFramePr>
          <p:nvPr/>
        </p:nvGraphicFramePr>
        <p:xfrm>
          <a:off x="2743201" y="1447801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cuación" r:id="rId7" imgW="1307880" imgH="241200" progId="Equation.3">
                  <p:embed/>
                </p:oleObj>
              </mc:Choice>
              <mc:Fallback>
                <p:oleObj name="Ecuación" r:id="rId7" imgW="1307880" imgH="241200" progId="Equation.3">
                  <p:embed/>
                  <p:pic>
                    <p:nvPicPr>
                      <p:cNvPr id="4" name="3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447801"/>
                        <a:ext cx="2460625" cy="4540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079608" y="2898776"/>
          <a:ext cx="37988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9" imgW="2019240" imgH="241200" progId="Equation.3">
                  <p:embed/>
                </p:oleObj>
              </mc:Choice>
              <mc:Fallback>
                <p:oleObj name="Ecuación" r:id="rId9" imgW="2019240" imgH="241200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08" y="2898776"/>
                        <a:ext cx="3798888" cy="4540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21 Objeto"/>
          <p:cNvGraphicFramePr>
            <a:graphicFrameLocks noGrp="1" noChangeAspect="1"/>
          </p:cNvGraphicFramePr>
          <p:nvPr/>
        </p:nvGraphicFramePr>
        <p:xfrm>
          <a:off x="2503257" y="5618164"/>
          <a:ext cx="28908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cuación" r:id="rId11" imgW="1536480" imgH="253800" progId="Equation.3">
                  <p:embed/>
                </p:oleObj>
              </mc:Choice>
              <mc:Fallback>
                <p:oleObj name="Ecuación" r:id="rId11" imgW="1536480" imgH="253800" progId="Equation.3">
                  <p:embed/>
                  <p:pic>
                    <p:nvPicPr>
                      <p:cNvPr id="22" name="2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257" y="5618164"/>
                        <a:ext cx="2890838" cy="47783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28 Rectángulo"/>
          <p:cNvSpPr/>
          <p:nvPr/>
        </p:nvSpPr>
        <p:spPr>
          <a:xfrm>
            <a:off x="6373354" y="990600"/>
            <a:ext cx="429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Os bônus do governo podem ser considerados livres de risco.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Mercado de capitais desenvolvidos.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373354" y="2133600"/>
            <a:ext cx="4294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Países em desenvolvimento e mercado de capitais com problemas de tamanho, baixa representatividade das empresas, baixa liquidez, excessiva concentração, pouca informação, pouca história, etc.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373354" y="3856672"/>
            <a:ext cx="4294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  <a:latin typeface="Calibri" panose="020F0502020204030204" pitchFamily="34" charset="0"/>
              </a:rPr>
              <a:t>As NTNB possuem valor emitido maior que os títulos em dólar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  <a:latin typeface="Calibri" panose="020F0502020204030204" pitchFamily="34" charset="0"/>
              </a:rPr>
              <a:t>Não precisa estimar o risco país nem risco cambial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  <a:latin typeface="Calibri" panose="020F0502020204030204" pitchFamily="34" charset="0"/>
              </a:rPr>
              <a:t>Facilidade na comparação por investidores nacionais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743200" y="3352800"/>
            <a:ext cx="990600" cy="1676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2514600" y="2872264"/>
            <a:ext cx="381000" cy="480536"/>
          </a:xfrm>
          <a:prstGeom prst="roundRect">
            <a:avLst/>
          </a:prstGeom>
          <a:solidFill>
            <a:schemeClr val="accent2">
              <a:tint val="50000"/>
              <a:alpha val="0"/>
            </a:schemeClr>
          </a:soli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648200" y="3352800"/>
            <a:ext cx="533400" cy="1676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4724400" y="2872264"/>
            <a:ext cx="1162959" cy="480536"/>
          </a:xfrm>
          <a:prstGeom prst="roundRect">
            <a:avLst/>
          </a:prstGeom>
          <a:solidFill>
            <a:schemeClr val="accent2">
              <a:tint val="50000"/>
              <a:alpha val="0"/>
            </a:schemeClr>
          </a:soli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blackWhite">
          <a:xfrm>
            <a:off x="1524000" y="3962401"/>
            <a:ext cx="4849354" cy="3253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</a:rPr>
              <a:t>3. Proposta ARSP</a:t>
            </a:r>
          </a:p>
        </p:txBody>
      </p:sp>
    </p:spTree>
    <p:extLst>
      <p:ext uri="{BB962C8B-B14F-4D97-AF65-F5344CB8AC3E}">
        <p14:creationId xmlns:p14="http://schemas.microsoft.com/office/powerpoint/2010/main" val="7044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  <p:bldP spid="26" grpId="0"/>
      <p:bldP spid="35" grpId="0"/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21 Objeto"/>
          <p:cNvGraphicFramePr>
            <a:graphicFrameLocks noGrp="1" noChangeAspect="1"/>
          </p:cNvGraphicFramePr>
          <p:nvPr/>
        </p:nvGraphicFramePr>
        <p:xfrm>
          <a:off x="2743200" y="2246313"/>
          <a:ext cx="25511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cuación" r:id="rId4" imgW="1028520" imgH="241200" progId="Equation.3">
                  <p:embed/>
                </p:oleObj>
              </mc:Choice>
              <mc:Fallback>
                <p:oleObj name="Ecuación" r:id="rId4" imgW="1028520" imgH="241200" progId="Equation.3">
                  <p:embed/>
                  <p:pic>
                    <p:nvPicPr>
                      <p:cNvPr id="8" name="2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46313"/>
                        <a:ext cx="2551113" cy="6000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53600" cy="712381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Taxa da dívida</a:t>
            </a:r>
            <a:endParaRPr lang="pt-BR" b="1" baseline="-25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6337005" y="2077713"/>
          <a:ext cx="4766930" cy="177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9 Llamada ovalada"/>
          <p:cNvSpPr/>
          <p:nvPr/>
        </p:nvSpPr>
        <p:spPr>
          <a:xfrm>
            <a:off x="3338594" y="2244233"/>
            <a:ext cx="457200" cy="533098"/>
          </a:xfrm>
          <a:prstGeom prst="wedgeEllipseCallout">
            <a:avLst>
              <a:gd name="adj1" fmla="val 135984"/>
              <a:gd name="adj2" fmla="val -156074"/>
            </a:avLst>
          </a:prstGeom>
          <a:solidFill>
            <a:schemeClr val="accent3">
              <a:tint val="50000"/>
              <a:alpha val="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10 Rectángulo"/>
              <p:cNvSpPr/>
              <p:nvPr/>
            </p:nvSpPr>
            <p:spPr>
              <a:xfrm>
                <a:off x="3776623" y="1296113"/>
                <a:ext cx="944554" cy="39158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𝑓𝐵𝑟𝑎𝑠𝑖𝑙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23" y="1296113"/>
                <a:ext cx="944554" cy="391582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9 Llamada ovalada"/>
          <p:cNvSpPr/>
          <p:nvPr/>
        </p:nvSpPr>
        <p:spPr>
          <a:xfrm>
            <a:off x="4628678" y="2271428"/>
            <a:ext cx="665956" cy="533098"/>
          </a:xfrm>
          <a:prstGeom prst="wedgeEllipseCallout">
            <a:avLst>
              <a:gd name="adj1" fmla="val -111488"/>
              <a:gd name="adj2" fmla="val -158159"/>
            </a:avLst>
          </a:prstGeom>
          <a:solidFill>
            <a:schemeClr val="accent3">
              <a:tint val="50000"/>
              <a:alpha val="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A9FE1344-1370-4143-8DB3-3F30331C73E5}"/>
              </a:ext>
            </a:extLst>
          </p:cNvPr>
          <p:cNvSpPr/>
          <p:nvPr/>
        </p:nvSpPr>
        <p:spPr>
          <a:xfrm>
            <a:off x="2255874" y="4700354"/>
            <a:ext cx="3593805" cy="68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Retorno média das debentures do setor</a:t>
            </a:r>
          </a:p>
        </p:txBody>
      </p:sp>
      <p:sp>
        <p:nvSpPr>
          <p:cNvPr id="12" name="Rectángulo redondeado 4">
            <a:extLst>
              <a:ext uri="{FF2B5EF4-FFF2-40B4-BE49-F238E27FC236}">
                <a16:creationId xmlns:a16="http://schemas.microsoft.com/office/drawing/2014/main" id="{B095FF27-C7CB-4D38-8E3A-495F7D6B34CB}"/>
              </a:ext>
            </a:extLst>
          </p:cNvPr>
          <p:cNvSpPr/>
          <p:nvPr/>
        </p:nvSpPr>
        <p:spPr>
          <a:xfrm>
            <a:off x="6661302" y="4700354"/>
            <a:ext cx="3593805" cy="68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Retorno da NTN-B indicativa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A5DC87-9A2C-4513-AB28-30F957D2C071}"/>
              </a:ext>
            </a:extLst>
          </p:cNvPr>
          <p:cNvSpPr txBox="1"/>
          <p:nvPr/>
        </p:nvSpPr>
        <p:spPr>
          <a:xfrm>
            <a:off x="6030432" y="4855930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Vs.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E541DCF-2B62-4D86-B144-9D4D80941BCE}"/>
              </a:ext>
            </a:extLst>
          </p:cNvPr>
          <p:cNvGrpSpPr/>
          <p:nvPr/>
        </p:nvGrpSpPr>
        <p:grpSpPr>
          <a:xfrm>
            <a:off x="823862" y="4697591"/>
            <a:ext cx="786729" cy="680483"/>
            <a:chOff x="0" y="1212831"/>
            <a:chExt cx="4766930" cy="527670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E3FA0BDF-0C07-421B-A7DC-DF56D67068D5}"/>
                </a:ext>
              </a:extLst>
            </p:cNvPr>
            <p:cNvSpPr/>
            <p:nvPr/>
          </p:nvSpPr>
          <p:spPr>
            <a:xfrm>
              <a:off x="0" y="1212831"/>
              <a:ext cx="4766930" cy="5276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07789"/>
                <a:satOff val="-43528"/>
                <a:lumOff val="16079"/>
                <a:alphaOff val="0"/>
              </a:schemeClr>
            </a:fillRef>
            <a:effectRef idx="0">
              <a:schemeClr val="accent2">
                <a:hueOff val="1907789"/>
                <a:satOff val="-43528"/>
                <a:lumOff val="160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0756A19B-F116-4C97-9456-7FB51451B5DA}"/>
                </a:ext>
              </a:extLst>
            </p:cNvPr>
            <p:cNvSpPr txBox="1"/>
            <p:nvPr/>
          </p:nvSpPr>
          <p:spPr>
            <a:xfrm>
              <a:off x="25759" y="1238590"/>
              <a:ext cx="4715412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noProof="0" dirty="0" err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pt-BR" sz="2200" kern="1200" baseline="-25000" noProof="0" dirty="0" err="1">
                  <a:latin typeface="Calibri" pitchFamily="34" charset="0"/>
                  <a:cs typeface="Calibri" pitchFamily="34" charset="0"/>
                </a:rPr>
                <a:t>c</a:t>
              </a:r>
              <a:r>
                <a:rPr lang="pt-BR" sz="2200" kern="1200" noProof="0" dirty="0">
                  <a:latin typeface="Calibri" pitchFamily="34" charset="0"/>
                  <a:cs typeface="Calibri" pitchFamily="34" charset="0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887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6766CAB-19BE-4E91-9434-5B36DA47EE5E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1.8.	Taxa de custo de capital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F7A5C-0082-44EF-9A0E-B3B48AD2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59" y="645967"/>
            <a:ext cx="4559877" cy="60274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C2808A-5D54-449F-AF95-898DC280B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27" y="1224321"/>
            <a:ext cx="5908543" cy="37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29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48DF0677-3A09-49DC-90DA-9CF511E41938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Custo de capital - CAPEX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42384D-3370-4E49-990F-FF8EF820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22" y="3178467"/>
            <a:ext cx="4834547" cy="31580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0340BF9-E258-4BCA-AA38-2C9C4C8C7165}"/>
              </a:ext>
            </a:extLst>
          </p:cNvPr>
          <p:cNvSpPr txBox="1"/>
          <p:nvPr/>
        </p:nvSpPr>
        <p:spPr>
          <a:xfrm>
            <a:off x="3048719" y="78968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cs typeface="Calibri" pitchFamily="34" charset="0"/>
              </a:rPr>
              <a:t>CAPEX: Remuneração + Depreciação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A93F93-C8CD-469F-8871-E9E85C81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32" y="1397215"/>
            <a:ext cx="94583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4212C1C-1222-43B1-BADC-83B610B9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7" y="773455"/>
            <a:ext cx="1986052" cy="7419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Índice de reposicionamento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5D431CA-B8C2-4A1E-BBC8-DAFC5F412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" y="2260961"/>
            <a:ext cx="2191559" cy="826852"/>
          </a:xfrm>
          <a:prstGeom prst="rect">
            <a:avLst/>
          </a:prstGeom>
        </p:spPr>
      </p:pic>
      <p:sp>
        <p:nvSpPr>
          <p:cNvPr id="16" name="Bocadillo: rectángulo 15">
            <a:extLst>
              <a:ext uri="{FF2B5EF4-FFF2-40B4-BE49-F238E27FC236}">
                <a16:creationId xmlns:a16="http://schemas.microsoft.com/office/drawing/2014/main" id="{5966BFEE-9AFD-482E-8CC6-366AFBE6F80C}"/>
              </a:ext>
            </a:extLst>
          </p:cNvPr>
          <p:cNvSpPr/>
          <p:nvPr/>
        </p:nvSpPr>
        <p:spPr>
          <a:xfrm>
            <a:off x="27627" y="2260961"/>
            <a:ext cx="2191559" cy="826852"/>
          </a:xfrm>
          <a:prstGeom prst="wedgeRectCallout">
            <a:avLst>
              <a:gd name="adj1" fmla="val 6103"/>
              <a:gd name="adj2" fmla="val -14980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Bocadillo: rectángulo 17">
            <a:extLst>
              <a:ext uri="{FF2B5EF4-FFF2-40B4-BE49-F238E27FC236}">
                <a16:creationId xmlns:a16="http://schemas.microsoft.com/office/drawing/2014/main" id="{623102CC-862E-4487-A8AB-CAE0ACB05E8C}"/>
              </a:ext>
            </a:extLst>
          </p:cNvPr>
          <p:cNvSpPr/>
          <p:nvPr/>
        </p:nvSpPr>
        <p:spPr>
          <a:xfrm>
            <a:off x="2860645" y="800697"/>
            <a:ext cx="3235355" cy="826852"/>
          </a:xfrm>
          <a:prstGeom prst="wedgeRectCallout">
            <a:avLst>
              <a:gd name="adj1" fmla="val -86698"/>
              <a:gd name="adj2" fmla="val -34981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C5DD3B7-ED61-48D0-A63C-EA4387B7F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12" y="826575"/>
            <a:ext cx="2925972" cy="786816"/>
          </a:xfrm>
          <a:prstGeom prst="rect">
            <a:avLst/>
          </a:prstGeom>
        </p:spPr>
      </p:pic>
      <p:sp>
        <p:nvSpPr>
          <p:cNvPr id="15" name="5 Rectángulo redondeado">
            <a:extLst>
              <a:ext uri="{FF2B5EF4-FFF2-40B4-BE49-F238E27FC236}">
                <a16:creationId xmlns:a16="http://schemas.microsoft.com/office/drawing/2014/main" id="{759697D0-06C0-410D-B9D2-D2859CE27377}"/>
              </a:ext>
            </a:extLst>
          </p:cNvPr>
          <p:cNvSpPr/>
          <p:nvPr/>
        </p:nvSpPr>
        <p:spPr>
          <a:xfrm>
            <a:off x="4278981" y="6031425"/>
            <a:ext cx="5486004" cy="530937"/>
          </a:xfrm>
          <a:prstGeom prst="roundRect">
            <a:avLst/>
          </a:prstGeom>
          <a:solidFill>
            <a:srgbClr val="336699"/>
          </a:solidFill>
          <a:ln>
            <a:solidFill>
              <a:srgbClr val="00669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cs typeface="Calibri" pitchFamily="34" charset="0"/>
              </a:rPr>
              <a:t>IRTO = 9,36% (Revisão: 1,85% + Inflação: 7,51%)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7B8319-2428-4FFD-A58D-078327D2FD4C}"/>
              </a:ext>
            </a:extLst>
          </p:cNvPr>
          <p:cNvSpPr txBox="1"/>
          <p:nvPr/>
        </p:nvSpPr>
        <p:spPr>
          <a:xfrm>
            <a:off x="5803734" y="3793575"/>
            <a:ext cx="2436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Em moeda de junho 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C90559-C462-4AD7-A4C6-0ACBB0ECA606}"/>
              </a:ext>
            </a:extLst>
          </p:cNvPr>
          <p:cNvSpPr txBox="1"/>
          <p:nvPr/>
        </p:nvSpPr>
        <p:spPr>
          <a:xfrm>
            <a:off x="5803734" y="1797850"/>
            <a:ext cx="2436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Em moeda de junho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A8D228-B261-4D82-8A42-D8095733F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1883888"/>
            <a:ext cx="9243368" cy="18692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AC2343-6A96-45B6-9378-718B377A8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553" y="3876956"/>
            <a:ext cx="9192861" cy="18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Índice de reposicionamento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5D9C5B-BB2F-483D-B7D0-227CC3437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64189"/>
              </p:ext>
            </p:extLst>
          </p:nvPr>
        </p:nvGraphicFramePr>
        <p:xfrm>
          <a:off x="7123787" y="3429000"/>
          <a:ext cx="4724563" cy="975360"/>
        </p:xfrm>
        <a:graphic>
          <a:graphicData uri="http://schemas.openxmlformats.org/drawingml/2006/table">
            <a:tbl>
              <a:tblPr/>
              <a:tblGrid>
                <a:gridCol w="3100070">
                  <a:extLst>
                    <a:ext uri="{9D8B030D-6E8A-4147-A177-3AD203B41FA5}">
                      <a16:colId xmlns:a16="http://schemas.microsoft.com/office/drawing/2014/main" val="260301721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554314825"/>
                    </a:ext>
                  </a:extLst>
                </a:gridCol>
                <a:gridCol w="865668">
                  <a:extLst>
                    <a:ext uri="{9D8B030D-6E8A-4147-A177-3AD203B41FA5}">
                      <a16:colId xmlns:a16="http://schemas.microsoft.com/office/drawing/2014/main" val="5950810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39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Reposicionamento Tarifário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928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Inflação jun21/jun20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495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IRTO em termos </a:t>
                      </a: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1887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1C8D13A-660C-447B-B577-C3DE380F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0" y="2743738"/>
            <a:ext cx="6650182" cy="34124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531F3E-2A4B-4B6A-9227-52F2EF89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1" y="953821"/>
            <a:ext cx="11630059" cy="10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20B5C03-EE13-4E08-8D07-4A89A48A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050" y="2225355"/>
            <a:ext cx="5297560" cy="1124559"/>
          </a:xfrm>
        </p:spPr>
        <p:txBody>
          <a:bodyPr/>
          <a:lstStyle/>
          <a:p>
            <a:r>
              <a:rPr lang="pt-BR" dirty="0"/>
              <a:t>Muito obrigado!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2747628" y="4670359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QUANTUM do Brasil Ltda.</a:t>
            </a:r>
          </a:p>
          <a:p>
            <a:pPr algn="ctr"/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Tel.: +55 (31) 33780022</a:t>
            </a:r>
          </a:p>
          <a:p>
            <a:pPr algn="ctr"/>
            <a:r>
              <a:rPr lang="pt-BR" u="sng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www.quantumdobrasil.com</a:t>
            </a:r>
          </a:p>
        </p:txBody>
      </p:sp>
    </p:spTree>
    <p:extLst>
      <p:ext uri="{BB962C8B-B14F-4D97-AF65-F5344CB8AC3E}">
        <p14:creationId xmlns:p14="http://schemas.microsoft.com/office/powerpoint/2010/main" val="10415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Rectángulo redondeado">
            <a:extLst>
              <a:ext uri="{FF2B5EF4-FFF2-40B4-BE49-F238E27FC236}">
                <a16:creationId xmlns:a16="http://schemas.microsoft.com/office/drawing/2014/main" id="{E88E122D-B084-48A3-B38D-E413E85F8F8F}"/>
              </a:ext>
            </a:extLst>
          </p:cNvPr>
          <p:cNvSpPr/>
          <p:nvPr/>
        </p:nvSpPr>
        <p:spPr>
          <a:xfrm>
            <a:off x="3603949" y="1738312"/>
            <a:ext cx="1927444" cy="34523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Custos</a:t>
            </a:r>
          </a:p>
        </p:txBody>
      </p:sp>
      <p:sp>
        <p:nvSpPr>
          <p:cNvPr id="22" name="7 Rectángulo redondeado">
            <a:extLst>
              <a:ext uri="{FF2B5EF4-FFF2-40B4-BE49-F238E27FC236}">
                <a16:creationId xmlns:a16="http://schemas.microsoft.com/office/drawing/2014/main" id="{AD64BFFD-FB9D-4AE8-BC96-63EF4D08B9B5}"/>
              </a:ext>
            </a:extLst>
          </p:cNvPr>
          <p:cNvSpPr/>
          <p:nvPr/>
        </p:nvSpPr>
        <p:spPr>
          <a:xfrm>
            <a:off x="6700093" y="1738312"/>
            <a:ext cx="1927444" cy="34523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Receita</a:t>
            </a:r>
          </a:p>
        </p:txBody>
      </p:sp>
      <p:sp>
        <p:nvSpPr>
          <p:cNvPr id="23" name="2 Rectángulo redondeado">
            <a:extLst>
              <a:ext uri="{FF2B5EF4-FFF2-40B4-BE49-F238E27FC236}">
                <a16:creationId xmlns:a16="http://schemas.microsoft.com/office/drawing/2014/main" id="{4A048B5D-B5A0-47B9-A52D-098D892BFB1C}"/>
              </a:ext>
            </a:extLst>
          </p:cNvPr>
          <p:cNvSpPr/>
          <p:nvPr/>
        </p:nvSpPr>
        <p:spPr>
          <a:xfrm>
            <a:off x="3746320" y="2573880"/>
            <a:ext cx="1696340" cy="6072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Custos não gerenciáveis</a:t>
            </a:r>
          </a:p>
        </p:txBody>
      </p:sp>
      <p:sp>
        <p:nvSpPr>
          <p:cNvPr id="24" name="9 Rectángulo redondeado">
            <a:extLst>
              <a:ext uri="{FF2B5EF4-FFF2-40B4-BE49-F238E27FC236}">
                <a16:creationId xmlns:a16="http://schemas.microsoft.com/office/drawing/2014/main" id="{5D38A857-FD5D-4BFC-81A2-8A4A03127568}"/>
              </a:ext>
            </a:extLst>
          </p:cNvPr>
          <p:cNvSpPr/>
          <p:nvPr/>
        </p:nvSpPr>
        <p:spPr>
          <a:xfrm>
            <a:off x="3746320" y="4128969"/>
            <a:ext cx="1696340" cy="6072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Custos gerenciáveis</a:t>
            </a:r>
          </a:p>
        </p:txBody>
      </p:sp>
      <p:sp>
        <p:nvSpPr>
          <p:cNvPr id="25" name="10 Rectángulo redondeado">
            <a:extLst>
              <a:ext uri="{FF2B5EF4-FFF2-40B4-BE49-F238E27FC236}">
                <a16:creationId xmlns:a16="http://schemas.microsoft.com/office/drawing/2014/main" id="{BC1D54E0-49F1-4802-A805-327A79996542}"/>
              </a:ext>
            </a:extLst>
          </p:cNvPr>
          <p:cNvSpPr/>
          <p:nvPr/>
        </p:nvSpPr>
        <p:spPr>
          <a:xfrm>
            <a:off x="6815645" y="2553832"/>
            <a:ext cx="1696340" cy="6072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Tarifas</a:t>
            </a:r>
          </a:p>
        </p:txBody>
      </p:sp>
      <p:sp>
        <p:nvSpPr>
          <p:cNvPr id="26" name="11 Rectángulo redondeado">
            <a:extLst>
              <a:ext uri="{FF2B5EF4-FFF2-40B4-BE49-F238E27FC236}">
                <a16:creationId xmlns:a16="http://schemas.microsoft.com/office/drawing/2014/main" id="{819C6573-74B8-4B68-BFAD-7E889F4B2A23}"/>
              </a:ext>
            </a:extLst>
          </p:cNvPr>
          <p:cNvSpPr/>
          <p:nvPr/>
        </p:nvSpPr>
        <p:spPr>
          <a:xfrm>
            <a:off x="6805943" y="4129309"/>
            <a:ext cx="1696340" cy="6072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Quantidades</a:t>
            </a:r>
          </a:p>
        </p:txBody>
      </p:sp>
      <p:sp>
        <p:nvSpPr>
          <p:cNvPr id="27" name="3 Elipse">
            <a:extLst>
              <a:ext uri="{FF2B5EF4-FFF2-40B4-BE49-F238E27FC236}">
                <a16:creationId xmlns:a16="http://schemas.microsoft.com/office/drawing/2014/main" id="{91CC3650-3139-4B94-B12A-0B9495CE5F09}"/>
              </a:ext>
            </a:extLst>
          </p:cNvPr>
          <p:cNvSpPr/>
          <p:nvPr/>
        </p:nvSpPr>
        <p:spPr>
          <a:xfrm>
            <a:off x="4247512" y="3322693"/>
            <a:ext cx="693957" cy="646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28" name="16 Elipse">
            <a:extLst>
              <a:ext uri="{FF2B5EF4-FFF2-40B4-BE49-F238E27FC236}">
                <a16:creationId xmlns:a16="http://schemas.microsoft.com/office/drawing/2014/main" id="{9E7B622D-4E24-4A5F-9B9E-B40E0191DF6E}"/>
              </a:ext>
            </a:extLst>
          </p:cNvPr>
          <p:cNvSpPr/>
          <p:nvPr/>
        </p:nvSpPr>
        <p:spPr>
          <a:xfrm>
            <a:off x="5755629" y="3263467"/>
            <a:ext cx="693957" cy="646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Franklin Gothic Demi" pitchFamily="34" charset="0"/>
              </a:rPr>
              <a:t>=</a:t>
            </a:r>
          </a:p>
        </p:txBody>
      </p:sp>
      <p:sp>
        <p:nvSpPr>
          <p:cNvPr id="31" name="13 Elipse">
            <a:extLst>
              <a:ext uri="{FF2B5EF4-FFF2-40B4-BE49-F238E27FC236}">
                <a16:creationId xmlns:a16="http://schemas.microsoft.com/office/drawing/2014/main" id="{5D4571E9-B00A-4433-8EEE-D4E63177B574}"/>
              </a:ext>
            </a:extLst>
          </p:cNvPr>
          <p:cNvSpPr/>
          <p:nvPr/>
        </p:nvSpPr>
        <p:spPr>
          <a:xfrm>
            <a:off x="7307796" y="3311559"/>
            <a:ext cx="731916" cy="6462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6EF72B5-2737-4E8E-B97B-ED7F851F36BF}"/>
              </a:ext>
            </a:extLst>
          </p:cNvPr>
          <p:cNvSpPr/>
          <p:nvPr/>
        </p:nvSpPr>
        <p:spPr>
          <a:xfrm>
            <a:off x="1572068" y="1888535"/>
            <a:ext cx="1960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</a:pPr>
            <a:r>
              <a:rPr lang="pt-BR" dirty="0">
                <a:cs typeface="Times New Roman" panose="02020603050405020304" pitchFamily="18" charset="0"/>
              </a:rPr>
              <a:t>Permitir à concessionária </a:t>
            </a:r>
            <a:r>
              <a:rPr lang="pt-BR" u="sng" dirty="0">
                <a:cs typeface="Times New Roman" panose="02020603050405020304" pitchFamily="18" charset="0"/>
              </a:rPr>
              <a:t>recuperar a totalidade de seus custos eficientes</a:t>
            </a:r>
            <a:r>
              <a:rPr lang="pt-BR" dirty="0">
                <a:cs typeface="Times New Roman" panose="02020603050405020304" pitchFamily="18" charset="0"/>
              </a:rPr>
              <a:t>, para que ela possa oferecer o serviço com a qualidade, confiabilidade e continuidade estabelecidas no marco regulatório.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9ECA0A-DFBB-4E36-A884-C32315C50CA4}"/>
              </a:ext>
            </a:extLst>
          </p:cNvPr>
          <p:cNvSpPr/>
          <p:nvPr/>
        </p:nvSpPr>
        <p:spPr>
          <a:xfrm>
            <a:off x="8733387" y="2519408"/>
            <a:ext cx="1720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</a:pPr>
            <a:r>
              <a:rPr lang="pt-BR" dirty="0">
                <a:cs typeface="Times New Roman" panose="02020603050405020304" pitchFamily="18" charset="0"/>
              </a:rPr>
              <a:t>Assegurar ao consumidor o </a:t>
            </a:r>
            <a:r>
              <a:rPr lang="pt-BR" u="sng" dirty="0">
                <a:cs typeface="Times New Roman" panose="02020603050405020304" pitchFamily="18" charset="0"/>
              </a:rPr>
              <a:t>pagamento de um valor justo e razoável</a:t>
            </a:r>
            <a:r>
              <a:rPr lang="pt-BR" dirty="0">
                <a:cs typeface="Calibri" pitchFamily="34" charset="0"/>
              </a:rPr>
              <a:t>.</a:t>
            </a:r>
            <a:endParaRPr lang="es-ES" dirty="0">
              <a:cs typeface="Calibri" pitchFamily="34" charset="0"/>
            </a:endParaRPr>
          </a:p>
        </p:txBody>
      </p:sp>
      <p:cxnSp>
        <p:nvCxnSpPr>
          <p:cNvPr id="34" name="22 Conector angular">
            <a:extLst>
              <a:ext uri="{FF2B5EF4-FFF2-40B4-BE49-F238E27FC236}">
                <a16:creationId xmlns:a16="http://schemas.microsoft.com/office/drawing/2014/main" id="{90C81753-E363-4955-8259-07A62D558209}"/>
              </a:ext>
            </a:extLst>
          </p:cNvPr>
          <p:cNvCxnSpPr>
            <a:cxnSpLocks/>
          </p:cNvCxnSpPr>
          <p:nvPr/>
        </p:nvCxnSpPr>
        <p:spPr>
          <a:xfrm flipV="1">
            <a:off x="5442660" y="3576832"/>
            <a:ext cx="299104" cy="737558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8 Conector angular">
            <a:extLst>
              <a:ext uri="{FF2B5EF4-FFF2-40B4-BE49-F238E27FC236}">
                <a16:creationId xmlns:a16="http://schemas.microsoft.com/office/drawing/2014/main" id="{3B813272-4C7A-4586-9A35-54C4C9239264}"/>
              </a:ext>
            </a:extLst>
          </p:cNvPr>
          <p:cNvCxnSpPr>
            <a:cxnSpLocks/>
          </p:cNvCxnSpPr>
          <p:nvPr/>
        </p:nvCxnSpPr>
        <p:spPr>
          <a:xfrm>
            <a:off x="5441383" y="2870602"/>
            <a:ext cx="299104" cy="702602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9 Conector angular">
            <a:extLst>
              <a:ext uri="{FF2B5EF4-FFF2-40B4-BE49-F238E27FC236}">
                <a16:creationId xmlns:a16="http://schemas.microsoft.com/office/drawing/2014/main" id="{D0D3BCF9-CB6D-4905-A48F-E8C2474CB9E9}"/>
              </a:ext>
            </a:extLst>
          </p:cNvPr>
          <p:cNvCxnSpPr/>
          <p:nvPr/>
        </p:nvCxnSpPr>
        <p:spPr>
          <a:xfrm rot="10800000" flipV="1">
            <a:off x="6473682" y="2818022"/>
            <a:ext cx="348203" cy="7588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5" name="25 Conector angular">
            <a:extLst>
              <a:ext uri="{FF2B5EF4-FFF2-40B4-BE49-F238E27FC236}">
                <a16:creationId xmlns:a16="http://schemas.microsoft.com/office/drawing/2014/main" id="{DF2D16F3-58F8-4B03-8DBF-73F5862B7A54}"/>
              </a:ext>
            </a:extLst>
          </p:cNvPr>
          <p:cNvCxnSpPr>
            <a:cxnSpLocks/>
          </p:cNvCxnSpPr>
          <p:nvPr/>
        </p:nvCxnSpPr>
        <p:spPr>
          <a:xfrm rot="10800000">
            <a:off x="6473682" y="3576832"/>
            <a:ext cx="348203" cy="737558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>
            <a:extLst>
              <a:ext uri="{FF2B5EF4-FFF2-40B4-BE49-F238E27FC236}">
                <a16:creationId xmlns:a16="http://schemas.microsoft.com/office/drawing/2014/main" id="{187393D9-7826-4069-9DC0-E775A62E2D07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Equilíbrio Econômico Financeiro</a:t>
            </a:r>
          </a:p>
        </p:txBody>
      </p:sp>
    </p:spTree>
    <p:extLst>
      <p:ext uri="{BB962C8B-B14F-4D97-AF65-F5344CB8AC3E}">
        <p14:creationId xmlns:p14="http://schemas.microsoft.com/office/powerpoint/2010/main" val="320481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8" grpId="0" animBg="1"/>
      <p:bldP spid="3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ángulo 82"/>
          <p:cNvSpPr/>
          <p:nvPr/>
        </p:nvSpPr>
        <p:spPr>
          <a:xfrm>
            <a:off x="8805690" y="690069"/>
            <a:ext cx="184505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s-ES" b="1" dirty="0">
                <a:solidFill>
                  <a:schemeClr val="tx1"/>
                </a:solidFill>
              </a:rPr>
              <a:t>Tarifa da </a:t>
            </a:r>
            <a:r>
              <a:rPr lang="pt-BR" b="1" dirty="0">
                <a:solidFill>
                  <a:schemeClr val="tx1"/>
                </a:solidFill>
              </a:rPr>
              <a:t>Revisão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1506748" y="690069"/>
            <a:ext cx="7289080" cy="6021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Receita Requerida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061FFA3-FBE5-4520-8054-29E53A48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458" y="2477403"/>
            <a:ext cx="1194479" cy="578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Projeção do mercado</a:t>
            </a:r>
          </a:p>
        </p:txBody>
      </p:sp>
      <p:cxnSp>
        <p:nvCxnSpPr>
          <p:cNvPr id="10" name="AutoShape 15">
            <a:extLst>
              <a:ext uri="{FF2B5EF4-FFF2-40B4-BE49-F238E27FC236}">
                <a16:creationId xmlns:a16="http://schemas.microsoft.com/office/drawing/2014/main" id="{4EC743E0-507C-4A62-B7D4-3557356A6E43}"/>
              </a:ext>
            </a:extLst>
          </p:cNvPr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2199698" y="3056285"/>
            <a:ext cx="0" cy="1472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 Box 17">
            <a:extLst>
              <a:ext uri="{FF2B5EF4-FFF2-40B4-BE49-F238E27FC236}">
                <a16:creationId xmlns:a16="http://schemas.microsoft.com/office/drawing/2014/main" id="{4756DD0C-8F57-45FE-820D-0F5589592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473" y="3937559"/>
            <a:ext cx="1074448" cy="5788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Estudo de perdas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2197A8C0-B834-49D1-8AF1-3492880A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458" y="3203563"/>
            <a:ext cx="1194479" cy="5788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Balanço hídrico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0F532CED-643C-4112-8445-43047E3C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849" y="4631210"/>
            <a:ext cx="1340147" cy="5788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Plano de Investimentos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E90CEA2B-EB8A-4701-AECE-993B3592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683" y="5492962"/>
            <a:ext cx="874009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Base de Capital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82C7AAD8-7865-42C6-9F5A-41CE8C3D9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519" y="4631209"/>
            <a:ext cx="1422336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Evolução da Base de Capital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91FD7699-3289-4C55-B883-4CB19380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174" y="4631209"/>
            <a:ext cx="1108291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Custo de Capital</a:t>
            </a:r>
          </a:p>
        </p:txBody>
      </p:sp>
      <p:sp>
        <p:nvSpPr>
          <p:cNvPr id="20" name="Text Box 33">
            <a:extLst>
              <a:ext uri="{FF2B5EF4-FFF2-40B4-BE49-F238E27FC236}">
                <a16:creationId xmlns:a16="http://schemas.microsoft.com/office/drawing/2014/main" id="{38113FA3-6E4E-46CA-8586-F011CB52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859" y="5492962"/>
            <a:ext cx="1276920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Taxa de Custo de Capital</a:t>
            </a: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BE87A3B7-C468-4288-AB38-29563444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859" y="1666582"/>
            <a:ext cx="1276920" cy="578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Custos operacionais</a:t>
            </a: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74834F13-489C-4419-B004-CC36D4B2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519" y="1666582"/>
            <a:ext cx="1422336" cy="578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Evolução    da Performance</a:t>
            </a:r>
          </a:p>
        </p:txBody>
      </p:sp>
      <p:cxnSp>
        <p:nvCxnSpPr>
          <p:cNvPr id="23" name="AutoShape 40">
            <a:extLst>
              <a:ext uri="{FF2B5EF4-FFF2-40B4-BE49-F238E27FC236}">
                <a16:creationId xmlns:a16="http://schemas.microsoft.com/office/drawing/2014/main" id="{4C631EF3-BEF1-4F40-91A0-3DBD7B16C101}"/>
              </a:ext>
            </a:extLst>
          </p:cNvPr>
          <p:cNvCxnSpPr>
            <a:cxnSpLocks noChangeShapeType="1"/>
            <a:stCxn id="24" idx="3"/>
            <a:endCxn id="22" idx="1"/>
          </p:cNvCxnSpPr>
          <p:nvPr/>
        </p:nvCxnSpPr>
        <p:spPr bwMode="auto">
          <a:xfrm>
            <a:off x="4067759" y="1956023"/>
            <a:ext cx="25776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 Box 42">
            <a:extLst>
              <a:ext uri="{FF2B5EF4-FFF2-40B4-BE49-F238E27FC236}">
                <a16:creationId xmlns:a16="http://schemas.microsoft.com/office/drawing/2014/main" id="{8DA79C78-114F-439C-A89E-5844AAC1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86" y="1666582"/>
            <a:ext cx="1295673" cy="578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Indicadores de Eficiência</a:t>
            </a:r>
          </a:p>
        </p:txBody>
      </p:sp>
      <p:cxnSp>
        <p:nvCxnSpPr>
          <p:cNvPr id="25" name="AutoShape 43">
            <a:extLst>
              <a:ext uri="{FF2B5EF4-FFF2-40B4-BE49-F238E27FC236}">
                <a16:creationId xmlns:a16="http://schemas.microsoft.com/office/drawing/2014/main" id="{0A68517B-64D9-4866-945A-A3105F16D0AF}"/>
              </a:ext>
            </a:extLst>
          </p:cNvPr>
          <p:cNvCxnSpPr>
            <a:cxnSpLocks noChangeShapeType="1"/>
            <a:stCxn id="22" idx="3"/>
            <a:endCxn id="21" idx="1"/>
          </p:cNvCxnSpPr>
          <p:nvPr/>
        </p:nvCxnSpPr>
        <p:spPr bwMode="auto">
          <a:xfrm>
            <a:off x="5747855" y="1956023"/>
            <a:ext cx="22700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AutoShape 45">
            <a:extLst>
              <a:ext uri="{FF2B5EF4-FFF2-40B4-BE49-F238E27FC236}">
                <a16:creationId xmlns:a16="http://schemas.microsoft.com/office/drawing/2014/main" id="{0399470C-4372-4676-94E9-DD70D9385BC1}"/>
              </a:ext>
            </a:extLst>
          </p:cNvPr>
          <p:cNvCxnSpPr>
            <a:cxnSpLocks noChangeShapeType="1"/>
            <a:stCxn id="19" idx="3"/>
            <a:endCxn id="32" idx="1"/>
          </p:cNvCxnSpPr>
          <p:nvPr/>
        </p:nvCxnSpPr>
        <p:spPr bwMode="auto">
          <a:xfrm flipV="1">
            <a:off x="7167465" y="3618971"/>
            <a:ext cx="308313" cy="130167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AutoShape 47">
            <a:extLst>
              <a:ext uri="{FF2B5EF4-FFF2-40B4-BE49-F238E27FC236}">
                <a16:creationId xmlns:a16="http://schemas.microsoft.com/office/drawing/2014/main" id="{7BE6E05C-E3E9-49E6-AE5B-B2A0CE18229B}"/>
              </a:ext>
            </a:extLst>
          </p:cNvPr>
          <p:cNvCxnSpPr>
            <a:cxnSpLocks noChangeShapeType="1"/>
            <a:stCxn id="21" idx="3"/>
            <a:endCxn id="32" idx="1"/>
          </p:cNvCxnSpPr>
          <p:nvPr/>
        </p:nvCxnSpPr>
        <p:spPr bwMode="auto">
          <a:xfrm>
            <a:off x="7251779" y="1956023"/>
            <a:ext cx="223999" cy="166294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84AE8A7A-F198-4992-B00D-0587A71FEA4B}"/>
              </a:ext>
            </a:extLst>
          </p:cNvPr>
          <p:cNvCxnSpPr>
            <a:cxnSpLocks noChangeShapeType="1"/>
            <a:stCxn id="14" idx="3"/>
            <a:endCxn id="22" idx="2"/>
          </p:cNvCxnSpPr>
          <p:nvPr/>
        </p:nvCxnSpPr>
        <p:spPr bwMode="auto">
          <a:xfrm flipV="1">
            <a:off x="2796937" y="2245464"/>
            <a:ext cx="2239750" cy="12475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 Box 49">
            <a:extLst>
              <a:ext uri="{FF2B5EF4-FFF2-40B4-BE49-F238E27FC236}">
                <a16:creationId xmlns:a16="http://schemas.microsoft.com/office/drawing/2014/main" id="{652EF84A-E8C5-458C-804F-D89109D9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778" y="3329530"/>
            <a:ext cx="127692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Receita Requerida</a:t>
            </a:r>
          </a:p>
        </p:txBody>
      </p:sp>
      <p:cxnSp>
        <p:nvCxnSpPr>
          <p:cNvPr id="33" name="AutoShape 47">
            <a:extLst>
              <a:ext uri="{FF2B5EF4-FFF2-40B4-BE49-F238E27FC236}">
                <a16:creationId xmlns:a16="http://schemas.microsoft.com/office/drawing/2014/main" id="{8D2A5CBA-31E8-4B5C-9751-4EE570AF4F3B}"/>
              </a:ext>
            </a:extLst>
          </p:cNvPr>
          <p:cNvCxnSpPr>
            <a:cxnSpLocks noChangeShapeType="1"/>
            <a:stCxn id="32" idx="3"/>
            <a:endCxn id="34" idx="1"/>
          </p:cNvCxnSpPr>
          <p:nvPr/>
        </p:nvCxnSpPr>
        <p:spPr bwMode="auto">
          <a:xfrm>
            <a:off x="8752698" y="3618971"/>
            <a:ext cx="423649" cy="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 Box 49">
            <a:extLst>
              <a:ext uri="{FF2B5EF4-FFF2-40B4-BE49-F238E27FC236}">
                <a16:creationId xmlns:a16="http://schemas.microsoft.com/office/drawing/2014/main" id="{EEBF9AC2-0339-4E2D-B222-69C33F99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47" y="3210350"/>
            <a:ext cx="933594" cy="8172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% Revisão tarifária</a:t>
            </a:r>
          </a:p>
        </p:txBody>
      </p:sp>
      <p:cxnSp>
        <p:nvCxnSpPr>
          <p:cNvPr id="52" name="AutoShape 19">
            <a:extLst>
              <a:ext uri="{FF2B5EF4-FFF2-40B4-BE49-F238E27FC236}">
                <a16:creationId xmlns:a16="http://schemas.microsoft.com/office/drawing/2014/main" id="{26317649-1986-45A2-B631-D504329648AD}"/>
              </a:ext>
            </a:extLst>
          </p:cNvPr>
          <p:cNvCxnSpPr>
            <a:cxnSpLocks noChangeShapeType="1"/>
            <a:stCxn id="11" idx="0"/>
            <a:endCxn id="14" idx="2"/>
          </p:cNvCxnSpPr>
          <p:nvPr/>
        </p:nvCxnSpPr>
        <p:spPr bwMode="auto">
          <a:xfrm flipV="1">
            <a:off x="2199697" y="3782445"/>
            <a:ext cx="1" cy="15511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AutoShape 25">
            <a:extLst>
              <a:ext uri="{FF2B5EF4-FFF2-40B4-BE49-F238E27FC236}">
                <a16:creationId xmlns:a16="http://schemas.microsoft.com/office/drawing/2014/main" id="{EFCEC930-DAC9-43E5-93AF-FC73A05973F4}"/>
              </a:ext>
            </a:extLst>
          </p:cNvPr>
          <p:cNvCxnSpPr>
            <a:cxnSpLocks noChangeShapeType="1"/>
            <a:stCxn id="15" idx="3"/>
            <a:endCxn id="17" idx="1"/>
          </p:cNvCxnSpPr>
          <p:nvPr/>
        </p:nvCxnSpPr>
        <p:spPr bwMode="auto">
          <a:xfrm flipV="1">
            <a:off x="4089996" y="4920650"/>
            <a:ext cx="235523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AutoShape 31">
            <a:extLst>
              <a:ext uri="{FF2B5EF4-FFF2-40B4-BE49-F238E27FC236}">
                <a16:creationId xmlns:a16="http://schemas.microsoft.com/office/drawing/2014/main" id="{E691CEAC-0493-4BD0-9421-6305CFE5CFD3}"/>
              </a:ext>
            </a:extLst>
          </p:cNvPr>
          <p:cNvCxnSpPr>
            <a:cxnSpLocks noChangeShapeType="1"/>
            <a:stCxn id="17" idx="3"/>
            <a:endCxn id="19" idx="1"/>
          </p:cNvCxnSpPr>
          <p:nvPr/>
        </p:nvCxnSpPr>
        <p:spPr bwMode="auto">
          <a:xfrm>
            <a:off x="5747855" y="4920650"/>
            <a:ext cx="31131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AutoShape 31">
            <a:extLst>
              <a:ext uri="{FF2B5EF4-FFF2-40B4-BE49-F238E27FC236}">
                <a16:creationId xmlns:a16="http://schemas.microsoft.com/office/drawing/2014/main" id="{EF3BB311-16AB-4523-BC58-144CC0A641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13318" y="5210091"/>
            <a:ext cx="1" cy="28287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AutoShape 31">
            <a:extLst>
              <a:ext uri="{FF2B5EF4-FFF2-40B4-BE49-F238E27FC236}">
                <a16:creationId xmlns:a16="http://schemas.microsoft.com/office/drawing/2014/main" id="{EDF2463D-A3AA-4602-AC33-450E5B02ED96}"/>
              </a:ext>
            </a:extLst>
          </p:cNvPr>
          <p:cNvCxnSpPr>
            <a:cxnSpLocks noChangeShapeType="1"/>
            <a:stCxn id="16" idx="0"/>
            <a:endCxn id="17" idx="2"/>
          </p:cNvCxnSpPr>
          <p:nvPr/>
        </p:nvCxnSpPr>
        <p:spPr bwMode="auto">
          <a:xfrm flipH="1" flipV="1">
            <a:off x="5036687" y="5210091"/>
            <a:ext cx="1" cy="28287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Text Box 49">
            <a:extLst>
              <a:ext uri="{FF2B5EF4-FFF2-40B4-BE49-F238E27FC236}">
                <a16:creationId xmlns:a16="http://schemas.microsoft.com/office/drawing/2014/main" id="{EEBF9AC2-0339-4E2D-B222-69C33F99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47" y="2346253"/>
            <a:ext cx="933594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Tarifas vigentes</a:t>
            </a:r>
          </a:p>
        </p:txBody>
      </p:sp>
      <p:sp>
        <p:nvSpPr>
          <p:cNvPr id="75" name="Text Box 49">
            <a:extLst>
              <a:ext uri="{FF2B5EF4-FFF2-40B4-BE49-F238E27FC236}">
                <a16:creationId xmlns:a16="http://schemas.microsoft.com/office/drawing/2014/main" id="{EEBF9AC2-0339-4E2D-B222-69C33F99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084" y="4426960"/>
            <a:ext cx="108012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Tarifas ajustadas</a:t>
            </a:r>
          </a:p>
        </p:txBody>
      </p:sp>
      <p:cxnSp>
        <p:nvCxnSpPr>
          <p:cNvPr id="76" name="AutoShape 47">
            <a:extLst>
              <a:ext uri="{FF2B5EF4-FFF2-40B4-BE49-F238E27FC236}">
                <a16:creationId xmlns:a16="http://schemas.microsoft.com/office/drawing/2014/main" id="{8D2A5CBA-31E8-4B5C-9751-4EE570AF4F3B}"/>
              </a:ext>
            </a:extLst>
          </p:cNvPr>
          <p:cNvCxnSpPr>
            <a:cxnSpLocks noChangeShapeType="1"/>
            <a:stCxn id="42" idx="2"/>
            <a:endCxn id="34" idx="0"/>
          </p:cNvCxnSpPr>
          <p:nvPr/>
        </p:nvCxnSpPr>
        <p:spPr bwMode="auto">
          <a:xfrm>
            <a:off x="9643144" y="2925135"/>
            <a:ext cx="0" cy="28521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AutoShape 47">
            <a:extLst>
              <a:ext uri="{FF2B5EF4-FFF2-40B4-BE49-F238E27FC236}">
                <a16:creationId xmlns:a16="http://schemas.microsoft.com/office/drawing/2014/main" id="{8D2A5CBA-31E8-4B5C-9751-4EE570AF4F3B}"/>
              </a:ext>
            </a:extLst>
          </p:cNvPr>
          <p:cNvCxnSpPr>
            <a:cxnSpLocks noChangeShapeType="1"/>
            <a:stCxn id="34" idx="2"/>
            <a:endCxn id="75" idx="0"/>
          </p:cNvCxnSpPr>
          <p:nvPr/>
        </p:nvCxnSpPr>
        <p:spPr bwMode="auto">
          <a:xfrm>
            <a:off x="9643144" y="4027594"/>
            <a:ext cx="0" cy="39936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Equilíbrio Econômico Financeiro</a:t>
            </a:r>
          </a:p>
        </p:txBody>
      </p:sp>
      <p:cxnSp>
        <p:nvCxnSpPr>
          <p:cNvPr id="77" name="AutoShape 25">
            <a:extLst>
              <a:ext uri="{FF2B5EF4-FFF2-40B4-BE49-F238E27FC236}">
                <a16:creationId xmlns:a16="http://schemas.microsoft.com/office/drawing/2014/main" id="{5425F20D-83AD-4C61-8355-83FAEDB99777}"/>
              </a:ext>
            </a:extLst>
          </p:cNvPr>
          <p:cNvCxnSpPr>
            <a:cxnSpLocks noChangeShapeType="1"/>
            <a:stCxn id="14" idx="3"/>
            <a:endCxn id="15" idx="0"/>
          </p:cNvCxnSpPr>
          <p:nvPr/>
        </p:nvCxnSpPr>
        <p:spPr bwMode="auto">
          <a:xfrm>
            <a:off x="2796937" y="3493004"/>
            <a:ext cx="622986" cy="113820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4" grpId="0" animBg="1"/>
      <p:bldP spid="42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346840-3DF4-4847-BDA7-401643A0B0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27" y="748845"/>
            <a:ext cx="11137900" cy="4241800"/>
          </a:xfrm>
        </p:spPr>
        <p:txBody>
          <a:bodyPr/>
          <a:lstStyle/>
          <a:p>
            <a:pPr lvl="2"/>
            <a:r>
              <a:rPr lang="pt-BR" dirty="0"/>
              <a:t>Método do </a:t>
            </a:r>
            <a:r>
              <a:rPr lang="pt-BR" b="1" dirty="0"/>
              <a:t>Fluxo de Caixa Descontado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2C655D-8351-4277-B2CE-781337EA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69" y="1200653"/>
            <a:ext cx="4774679" cy="4954310"/>
          </a:xfrm>
          <a:prstGeom prst="rect">
            <a:avLst/>
          </a:prstGeom>
        </p:spPr>
      </p:pic>
      <p:pic>
        <p:nvPicPr>
          <p:cNvPr id="12" name="12 Imagen">
            <a:extLst>
              <a:ext uri="{FF2B5EF4-FFF2-40B4-BE49-F238E27FC236}">
                <a16:creationId xmlns:a16="http://schemas.microsoft.com/office/drawing/2014/main" id="{00000000-0008-0000-0900-00000D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12" y="1032314"/>
            <a:ext cx="4774679" cy="8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B063E0C-892B-40E8-9BEE-DB0277BB77A7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Receita Requerida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038FFC1-CA0B-479F-92B6-730F501D8C84}"/>
                  </a:ext>
                </a:extLst>
              </p:cNvPr>
              <p:cNvSpPr txBox="1"/>
              <p:nvPr/>
            </p:nvSpPr>
            <p:spPr>
              <a:xfrm>
                <a:off x="8652294" y="2343466"/>
                <a:ext cx="1385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𝑇𝐼𝑅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𝑊𝐴𝐶𝐶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038FFC1-CA0B-479F-92B6-730F501D8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94" y="2343466"/>
                <a:ext cx="1385829" cy="276999"/>
              </a:xfrm>
              <a:prstGeom prst="rect">
                <a:avLst/>
              </a:prstGeom>
              <a:blipFill>
                <a:blip r:embed="rId4"/>
                <a:stretch>
                  <a:fillRect l="-3509" r="-3070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7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1">
            <a:extLst>
              <a:ext uri="{FF2B5EF4-FFF2-40B4-BE49-F238E27FC236}">
                <a16:creationId xmlns:a16="http://schemas.microsoft.com/office/drawing/2014/main" id="{C58DCE8C-67C0-4CD4-82C4-EB772730A08F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Receita Requerida</a:t>
            </a:r>
          </a:p>
        </p:txBody>
      </p:sp>
      <p:sp>
        <p:nvSpPr>
          <p:cNvPr id="5" name="Globo: línea doblada 4">
            <a:extLst>
              <a:ext uri="{FF2B5EF4-FFF2-40B4-BE49-F238E27FC236}">
                <a16:creationId xmlns:a16="http://schemas.microsoft.com/office/drawing/2014/main" id="{A47923BE-FA6E-4B5E-ACA4-D59472DE7F0C}"/>
              </a:ext>
            </a:extLst>
          </p:cNvPr>
          <p:cNvSpPr/>
          <p:nvPr/>
        </p:nvSpPr>
        <p:spPr>
          <a:xfrm>
            <a:off x="1737232" y="782044"/>
            <a:ext cx="8243530" cy="582250"/>
          </a:xfrm>
          <a:prstGeom prst="borderCallout2">
            <a:avLst>
              <a:gd name="adj1" fmla="val 47438"/>
              <a:gd name="adj2" fmla="val 7"/>
              <a:gd name="adj3" fmla="val 48920"/>
              <a:gd name="adj4" fmla="val -5392"/>
              <a:gd name="adj5" fmla="val 418882"/>
              <a:gd name="adj6" fmla="val -5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Custos operacionais eficientes (Pessoal, materiais, serviços de terceiros, outros, impostos)</a:t>
            </a:r>
          </a:p>
        </p:txBody>
      </p:sp>
      <p:sp>
        <p:nvSpPr>
          <p:cNvPr id="9" name="Globo: línea doblada 8">
            <a:extLst>
              <a:ext uri="{FF2B5EF4-FFF2-40B4-BE49-F238E27FC236}">
                <a16:creationId xmlns:a16="http://schemas.microsoft.com/office/drawing/2014/main" id="{14E342ED-E3C0-4C6D-B3D4-98A8B74ABF1A}"/>
              </a:ext>
            </a:extLst>
          </p:cNvPr>
          <p:cNvSpPr/>
          <p:nvPr/>
        </p:nvSpPr>
        <p:spPr>
          <a:xfrm>
            <a:off x="3278480" y="5050760"/>
            <a:ext cx="8243530" cy="910087"/>
          </a:xfrm>
          <a:prstGeom prst="borderCallout2">
            <a:avLst>
              <a:gd name="adj1" fmla="val 47438"/>
              <a:gd name="adj2" fmla="val 7"/>
              <a:gd name="adj3" fmla="val 47439"/>
              <a:gd name="adj4" fmla="val -2671"/>
              <a:gd name="adj5" fmla="val -115606"/>
              <a:gd name="adj6" fmla="val -2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Ativo Imobilizado em Serviço valorados através do VNR e deduzidos do índice de aproveitamento integral, do valor bruto de ativos não onerosos, dos ativos totalmente depreciados e dos terrenos</a:t>
            </a:r>
          </a:p>
        </p:txBody>
      </p:sp>
      <p:sp>
        <p:nvSpPr>
          <p:cNvPr id="10" name="Globo: línea doblada 9">
            <a:extLst>
              <a:ext uri="{FF2B5EF4-FFF2-40B4-BE49-F238E27FC236}">
                <a16:creationId xmlns:a16="http://schemas.microsoft.com/office/drawing/2014/main" id="{B7F98956-9AA1-4F61-A864-00DC440948C0}"/>
              </a:ext>
            </a:extLst>
          </p:cNvPr>
          <p:cNvSpPr/>
          <p:nvPr/>
        </p:nvSpPr>
        <p:spPr>
          <a:xfrm>
            <a:off x="4144001" y="4222670"/>
            <a:ext cx="6052419" cy="582250"/>
          </a:xfrm>
          <a:prstGeom prst="borderCallout2">
            <a:avLst>
              <a:gd name="adj1" fmla="val 47438"/>
              <a:gd name="adj2" fmla="val 7"/>
              <a:gd name="adj3" fmla="val 48920"/>
              <a:gd name="adj4" fmla="val -5392"/>
              <a:gd name="adj5" fmla="val -42205"/>
              <a:gd name="adj6" fmla="val -547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Taxa de depreciação dos ativos eficientes, calculada como a média ponderada da depreciação e o valor dos ativos</a:t>
            </a:r>
          </a:p>
        </p:txBody>
      </p:sp>
      <p:sp>
        <p:nvSpPr>
          <p:cNvPr id="11" name="Globo: línea doblada 10">
            <a:extLst>
              <a:ext uri="{FF2B5EF4-FFF2-40B4-BE49-F238E27FC236}">
                <a16:creationId xmlns:a16="http://schemas.microsoft.com/office/drawing/2014/main" id="{CB3E3B48-A67D-4110-A3C4-5D9AF0B83A28}"/>
              </a:ext>
            </a:extLst>
          </p:cNvPr>
          <p:cNvSpPr/>
          <p:nvPr/>
        </p:nvSpPr>
        <p:spPr>
          <a:xfrm>
            <a:off x="2904672" y="1477873"/>
            <a:ext cx="8243530" cy="910087"/>
          </a:xfrm>
          <a:prstGeom prst="borderCallout2">
            <a:avLst>
              <a:gd name="adj1" fmla="val 102415"/>
              <a:gd name="adj2" fmla="val 21668"/>
              <a:gd name="adj3" fmla="val 127060"/>
              <a:gd name="adj4" fmla="val 21607"/>
              <a:gd name="adj5" fmla="val 193688"/>
              <a:gd name="adj6" fmla="val 2173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Base de remuneração líquida deduzido do valor líquido dos ativos não onerosos e adicionando-se o valor do almoxarifado em operação e o capital de giro</a:t>
            </a:r>
          </a:p>
        </p:txBody>
      </p:sp>
      <p:sp>
        <p:nvSpPr>
          <p:cNvPr id="12" name="Globo: línea doblada 11">
            <a:extLst>
              <a:ext uri="{FF2B5EF4-FFF2-40B4-BE49-F238E27FC236}">
                <a16:creationId xmlns:a16="http://schemas.microsoft.com/office/drawing/2014/main" id="{BA2B88D2-6E8A-4102-B5B0-ECCE5C0C93E8}"/>
              </a:ext>
            </a:extLst>
          </p:cNvPr>
          <p:cNvSpPr/>
          <p:nvPr/>
        </p:nvSpPr>
        <p:spPr>
          <a:xfrm>
            <a:off x="5857783" y="2488454"/>
            <a:ext cx="6052419" cy="582250"/>
          </a:xfrm>
          <a:prstGeom prst="borderCallout2">
            <a:avLst>
              <a:gd name="adj1" fmla="val 47438"/>
              <a:gd name="adj2" fmla="val 7"/>
              <a:gd name="adj3" fmla="val 48920"/>
              <a:gd name="adj4" fmla="val -5392"/>
              <a:gd name="adj5" fmla="val 128304"/>
              <a:gd name="adj6" fmla="val -5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Taxa de retorno regulada estabelecida para o prestador em termos reais antes dos impostos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B12933-50A5-4732-994B-F05EF46BD2DB}"/>
              </a:ext>
            </a:extLst>
          </p:cNvPr>
          <p:cNvSpPr txBox="1"/>
          <p:nvPr/>
        </p:nvSpPr>
        <p:spPr>
          <a:xfrm>
            <a:off x="8628" y="6512418"/>
            <a:ext cx="11547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/>
              <a:t>*NOTA TÉCNICA ARSP/DP/ASTET Nº 02/2021 pós Consulta Pública ARSP Nº 02/2021.</a:t>
            </a:r>
            <a:endParaRPr lang="es-AR" sz="1600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7CD2A3-CF72-4E9D-9A09-5A8C4D6B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6" y="3616840"/>
            <a:ext cx="7174392" cy="435440"/>
          </a:xfrm>
          <a:prstGeom prst="rect">
            <a:avLst/>
          </a:prstGeom>
        </p:spPr>
      </p:pic>
      <p:sp>
        <p:nvSpPr>
          <p:cNvPr id="14" name="Globo: línea doblada 13">
            <a:extLst>
              <a:ext uri="{FF2B5EF4-FFF2-40B4-BE49-F238E27FC236}">
                <a16:creationId xmlns:a16="http://schemas.microsoft.com/office/drawing/2014/main" id="{2D1485E6-BF6C-4085-99E8-AF9B7B55B436}"/>
              </a:ext>
            </a:extLst>
          </p:cNvPr>
          <p:cNvSpPr/>
          <p:nvPr/>
        </p:nvSpPr>
        <p:spPr>
          <a:xfrm>
            <a:off x="170101" y="4603850"/>
            <a:ext cx="2650738" cy="1624421"/>
          </a:xfrm>
          <a:prstGeom prst="borderCallout2">
            <a:avLst>
              <a:gd name="adj1" fmla="val -1788"/>
              <a:gd name="adj2" fmla="val 72971"/>
              <a:gd name="adj3" fmla="val -1565"/>
              <a:gd name="adj4" fmla="val 73273"/>
              <a:gd name="adj5" fmla="val -35395"/>
              <a:gd name="adj6" fmla="val 738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Outras despesas e receitas (receitas irrecuperáveis, receitas</a:t>
            </a:r>
          </a:p>
          <a:p>
            <a:pPr algn="ctr"/>
            <a:r>
              <a:rPr lang="pt-BR" dirty="0"/>
              <a:t>Indiretas, outras receitas, P&amp;D e pagamentos por serviços ambientais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2EFD243-5C6B-40BE-8BEC-A3EB091F4C69}"/>
              </a:ext>
            </a:extLst>
          </p:cNvPr>
          <p:cNvSpPr/>
          <p:nvPr/>
        </p:nvSpPr>
        <p:spPr>
          <a:xfrm>
            <a:off x="924791" y="3241160"/>
            <a:ext cx="1641764" cy="771553"/>
          </a:xfrm>
          <a:prstGeom prst="roundRect">
            <a:avLst/>
          </a:prstGeom>
          <a:solidFill>
            <a:srgbClr val="006699">
              <a:alpha val="36000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OPEX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75F3078-AD66-46CC-ACC9-1F5125B61C42}"/>
              </a:ext>
            </a:extLst>
          </p:cNvPr>
          <p:cNvSpPr/>
          <p:nvPr/>
        </p:nvSpPr>
        <p:spPr>
          <a:xfrm>
            <a:off x="2717147" y="3241160"/>
            <a:ext cx="3378853" cy="771553"/>
          </a:xfrm>
          <a:prstGeom prst="roundRect">
            <a:avLst/>
          </a:prstGeom>
          <a:solidFill>
            <a:srgbClr val="006699">
              <a:alpha val="36000"/>
            </a:srgb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dirty="0">
                <a:solidFill>
                  <a:srgbClr val="002060"/>
                </a:solidFill>
              </a:rPr>
              <a:t>CAPEX</a:t>
            </a:r>
            <a:endParaRPr lang="es-A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B063E0C-892B-40E8-9BEE-DB0277BB77A7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Ciclo tarifário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E3DFB2-8417-48FC-889F-E8F641B4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33" y="994374"/>
            <a:ext cx="61817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">
            <a:extLst>
              <a:ext uri="{FF2B5EF4-FFF2-40B4-BE49-F238E27FC236}">
                <a16:creationId xmlns:a16="http://schemas.microsoft.com/office/drawing/2014/main" id="{3E06ED07-8730-41DB-B4D3-FF38589B3A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8312" y="1272883"/>
            <a:ext cx="403198" cy="349518"/>
          </a:xfrm>
          <a:custGeom>
            <a:avLst/>
            <a:gdLst>
              <a:gd name="T0" fmla="*/ 277 w 543"/>
              <a:gd name="T1" fmla="*/ 335 h 477"/>
              <a:gd name="T2" fmla="*/ 277 w 543"/>
              <a:gd name="T3" fmla="*/ 335 h 477"/>
              <a:gd name="T4" fmla="*/ 207 w 543"/>
              <a:gd name="T5" fmla="*/ 253 h 477"/>
              <a:gd name="T6" fmla="*/ 230 w 543"/>
              <a:gd name="T7" fmla="*/ 192 h 477"/>
              <a:gd name="T8" fmla="*/ 250 w 543"/>
              <a:gd name="T9" fmla="*/ 150 h 477"/>
              <a:gd name="T10" fmla="*/ 242 w 543"/>
              <a:gd name="T11" fmla="*/ 129 h 477"/>
              <a:gd name="T12" fmla="*/ 248 w 543"/>
              <a:gd name="T13" fmla="*/ 85 h 477"/>
              <a:gd name="T14" fmla="*/ 161 w 543"/>
              <a:gd name="T15" fmla="*/ 0 h 477"/>
              <a:gd name="T16" fmla="*/ 75 w 543"/>
              <a:gd name="T17" fmla="*/ 85 h 477"/>
              <a:gd name="T18" fmla="*/ 80 w 543"/>
              <a:gd name="T19" fmla="*/ 129 h 477"/>
              <a:gd name="T20" fmla="*/ 72 w 543"/>
              <a:gd name="T21" fmla="*/ 150 h 477"/>
              <a:gd name="T22" fmla="*/ 93 w 543"/>
              <a:gd name="T23" fmla="*/ 192 h 477"/>
              <a:gd name="T24" fmla="*/ 116 w 543"/>
              <a:gd name="T25" fmla="*/ 253 h 477"/>
              <a:gd name="T26" fmla="*/ 45 w 543"/>
              <a:gd name="T27" fmla="*/ 335 h 477"/>
              <a:gd name="T28" fmla="*/ 0 w 543"/>
              <a:gd name="T29" fmla="*/ 378 h 477"/>
              <a:gd name="T30" fmla="*/ 0 w 543"/>
              <a:gd name="T31" fmla="*/ 477 h 477"/>
              <a:gd name="T32" fmla="*/ 377 w 543"/>
              <a:gd name="T33" fmla="*/ 477 h 477"/>
              <a:gd name="T34" fmla="*/ 377 w 543"/>
              <a:gd name="T35" fmla="*/ 403 h 477"/>
              <a:gd name="T36" fmla="*/ 277 w 543"/>
              <a:gd name="T37" fmla="*/ 335 h 477"/>
              <a:gd name="T38" fmla="*/ 543 w 543"/>
              <a:gd name="T39" fmla="*/ 477 h 477"/>
              <a:gd name="T40" fmla="*/ 543 w 543"/>
              <a:gd name="T41" fmla="*/ 477 h 477"/>
              <a:gd name="T42" fmla="*/ 536 w 543"/>
              <a:gd name="T43" fmla="*/ 364 h 477"/>
              <a:gd name="T44" fmla="*/ 464 w 543"/>
              <a:gd name="T45" fmla="*/ 320 h 477"/>
              <a:gd name="T46" fmla="*/ 411 w 543"/>
              <a:gd name="T47" fmla="*/ 259 h 477"/>
              <a:gd name="T48" fmla="*/ 429 w 543"/>
              <a:gd name="T49" fmla="*/ 213 h 477"/>
              <a:gd name="T50" fmla="*/ 444 w 543"/>
              <a:gd name="T51" fmla="*/ 181 h 477"/>
              <a:gd name="T52" fmla="*/ 438 w 543"/>
              <a:gd name="T53" fmla="*/ 165 h 477"/>
              <a:gd name="T54" fmla="*/ 442 w 543"/>
              <a:gd name="T55" fmla="*/ 132 h 477"/>
              <a:gd name="T56" fmla="*/ 377 w 543"/>
              <a:gd name="T57" fmla="*/ 68 h 477"/>
              <a:gd name="T58" fmla="*/ 312 w 543"/>
              <a:gd name="T59" fmla="*/ 132 h 477"/>
              <a:gd name="T60" fmla="*/ 316 w 543"/>
              <a:gd name="T61" fmla="*/ 165 h 477"/>
              <a:gd name="T62" fmla="*/ 311 w 543"/>
              <a:gd name="T63" fmla="*/ 181 h 477"/>
              <a:gd name="T64" fmla="*/ 326 w 543"/>
              <a:gd name="T65" fmla="*/ 213 h 477"/>
              <a:gd name="T66" fmla="*/ 343 w 543"/>
              <a:gd name="T67" fmla="*/ 259 h 477"/>
              <a:gd name="T68" fmla="*/ 321 w 543"/>
              <a:gd name="T69" fmla="*/ 304 h 477"/>
              <a:gd name="T70" fmla="*/ 421 w 543"/>
              <a:gd name="T71" fmla="*/ 397 h 477"/>
              <a:gd name="T72" fmla="*/ 421 w 543"/>
              <a:gd name="T73" fmla="*/ 477 h 477"/>
              <a:gd name="T74" fmla="*/ 543 w 543"/>
              <a:gd name="T7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3" h="477">
                <a:moveTo>
                  <a:pt x="277" y="335"/>
                </a:moveTo>
                <a:lnTo>
                  <a:pt x="277" y="335"/>
                </a:lnTo>
                <a:cubicBezTo>
                  <a:pt x="224" y="313"/>
                  <a:pt x="207" y="294"/>
                  <a:pt x="207" y="253"/>
                </a:cubicBezTo>
                <a:cubicBezTo>
                  <a:pt x="207" y="229"/>
                  <a:pt x="223" y="237"/>
                  <a:pt x="230" y="192"/>
                </a:cubicBezTo>
                <a:cubicBezTo>
                  <a:pt x="233" y="174"/>
                  <a:pt x="248" y="192"/>
                  <a:pt x="250" y="150"/>
                </a:cubicBezTo>
                <a:cubicBezTo>
                  <a:pt x="250" y="133"/>
                  <a:pt x="242" y="129"/>
                  <a:pt x="242" y="129"/>
                </a:cubicBezTo>
                <a:cubicBezTo>
                  <a:pt x="242" y="129"/>
                  <a:pt x="247" y="104"/>
                  <a:pt x="248" y="85"/>
                </a:cubicBezTo>
                <a:cubicBezTo>
                  <a:pt x="250" y="61"/>
                  <a:pt x="236" y="0"/>
                  <a:pt x="161" y="0"/>
                </a:cubicBezTo>
                <a:cubicBezTo>
                  <a:pt x="87" y="0"/>
                  <a:pt x="73" y="61"/>
                  <a:pt x="75" y="85"/>
                </a:cubicBezTo>
                <a:cubicBezTo>
                  <a:pt x="76" y="104"/>
                  <a:pt x="80" y="129"/>
                  <a:pt x="80" y="129"/>
                </a:cubicBezTo>
                <a:cubicBezTo>
                  <a:pt x="80" y="129"/>
                  <a:pt x="72" y="133"/>
                  <a:pt x="72" y="150"/>
                </a:cubicBezTo>
                <a:cubicBezTo>
                  <a:pt x="75" y="192"/>
                  <a:pt x="90" y="174"/>
                  <a:pt x="93" y="192"/>
                </a:cubicBezTo>
                <a:cubicBezTo>
                  <a:pt x="100" y="237"/>
                  <a:pt x="116" y="229"/>
                  <a:pt x="116" y="253"/>
                </a:cubicBezTo>
                <a:cubicBezTo>
                  <a:pt x="116" y="294"/>
                  <a:pt x="99" y="313"/>
                  <a:pt x="45" y="335"/>
                </a:cubicBezTo>
                <a:cubicBezTo>
                  <a:pt x="29" y="342"/>
                  <a:pt x="0" y="353"/>
                  <a:pt x="0" y="378"/>
                </a:cubicBezTo>
                <a:lnTo>
                  <a:pt x="0" y="477"/>
                </a:lnTo>
                <a:lnTo>
                  <a:pt x="377" y="477"/>
                </a:lnTo>
                <a:lnTo>
                  <a:pt x="377" y="403"/>
                </a:lnTo>
                <a:cubicBezTo>
                  <a:pt x="377" y="380"/>
                  <a:pt x="331" y="358"/>
                  <a:pt x="277" y="335"/>
                </a:cubicBezTo>
                <a:close/>
                <a:moveTo>
                  <a:pt x="543" y="477"/>
                </a:moveTo>
                <a:lnTo>
                  <a:pt x="543" y="477"/>
                </a:lnTo>
                <a:cubicBezTo>
                  <a:pt x="543" y="477"/>
                  <a:pt x="542" y="375"/>
                  <a:pt x="536" y="364"/>
                </a:cubicBezTo>
                <a:cubicBezTo>
                  <a:pt x="527" y="348"/>
                  <a:pt x="505" y="337"/>
                  <a:pt x="464" y="320"/>
                </a:cubicBezTo>
                <a:cubicBezTo>
                  <a:pt x="424" y="303"/>
                  <a:pt x="411" y="289"/>
                  <a:pt x="411" y="259"/>
                </a:cubicBezTo>
                <a:cubicBezTo>
                  <a:pt x="411" y="240"/>
                  <a:pt x="423" y="246"/>
                  <a:pt x="429" y="213"/>
                </a:cubicBezTo>
                <a:cubicBezTo>
                  <a:pt x="431" y="199"/>
                  <a:pt x="442" y="213"/>
                  <a:pt x="444" y="181"/>
                </a:cubicBezTo>
                <a:cubicBezTo>
                  <a:pt x="444" y="168"/>
                  <a:pt x="438" y="165"/>
                  <a:pt x="438" y="165"/>
                </a:cubicBezTo>
                <a:cubicBezTo>
                  <a:pt x="438" y="165"/>
                  <a:pt x="441" y="146"/>
                  <a:pt x="442" y="132"/>
                </a:cubicBezTo>
                <a:cubicBezTo>
                  <a:pt x="444" y="114"/>
                  <a:pt x="433" y="68"/>
                  <a:pt x="377" y="68"/>
                </a:cubicBezTo>
                <a:cubicBezTo>
                  <a:pt x="321" y="68"/>
                  <a:pt x="311" y="114"/>
                  <a:pt x="312" y="132"/>
                </a:cubicBezTo>
                <a:cubicBezTo>
                  <a:pt x="313" y="146"/>
                  <a:pt x="316" y="165"/>
                  <a:pt x="316" y="165"/>
                </a:cubicBezTo>
                <a:cubicBezTo>
                  <a:pt x="316" y="165"/>
                  <a:pt x="311" y="168"/>
                  <a:pt x="311" y="181"/>
                </a:cubicBezTo>
                <a:cubicBezTo>
                  <a:pt x="313" y="213"/>
                  <a:pt x="323" y="199"/>
                  <a:pt x="326" y="213"/>
                </a:cubicBezTo>
                <a:cubicBezTo>
                  <a:pt x="331" y="246"/>
                  <a:pt x="343" y="240"/>
                  <a:pt x="343" y="259"/>
                </a:cubicBezTo>
                <a:cubicBezTo>
                  <a:pt x="343" y="279"/>
                  <a:pt x="337" y="292"/>
                  <a:pt x="321" y="304"/>
                </a:cubicBezTo>
                <a:cubicBezTo>
                  <a:pt x="409" y="348"/>
                  <a:pt x="421" y="357"/>
                  <a:pt x="421" y="397"/>
                </a:cubicBezTo>
                <a:lnTo>
                  <a:pt x="421" y="477"/>
                </a:lnTo>
                <a:lnTo>
                  <a:pt x="543" y="47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2419B9F-0BA8-4132-A07B-1801DC298E22}"/>
              </a:ext>
            </a:extLst>
          </p:cNvPr>
          <p:cNvSpPr txBox="1">
            <a:spLocks/>
          </p:cNvSpPr>
          <p:nvPr/>
        </p:nvSpPr>
        <p:spPr>
          <a:xfrm>
            <a:off x="1580160" y="1268075"/>
            <a:ext cx="2590596" cy="39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2"/>
                </a:solidFill>
              </a:rPr>
              <a:t>Economias</a:t>
            </a:r>
            <a:endParaRPr lang="pt-BR" sz="2000" b="1" dirty="0">
              <a:solidFill>
                <a:schemeClr val="accent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C25612-9496-4479-8A3F-2A6BC6A59587}"/>
              </a:ext>
            </a:extLst>
          </p:cNvPr>
          <p:cNvSpPr/>
          <p:nvPr/>
        </p:nvSpPr>
        <p:spPr>
          <a:xfrm>
            <a:off x="1566664" y="3901731"/>
            <a:ext cx="1108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Volume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DC6CCAC-E1A6-4BE3-B7B7-473E0C69E4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43068" y="3917456"/>
            <a:ext cx="309451" cy="365120"/>
          </a:xfrm>
          <a:custGeom>
            <a:avLst/>
            <a:gdLst>
              <a:gd name="T0" fmla="*/ 67 w 83"/>
              <a:gd name="T1" fmla="*/ 0 h 98"/>
              <a:gd name="T2" fmla="*/ 53 w 83"/>
              <a:gd name="T3" fmla="*/ 32 h 98"/>
              <a:gd name="T4" fmla="*/ 67 w 83"/>
              <a:gd name="T5" fmla="*/ 45 h 98"/>
              <a:gd name="T6" fmla="*/ 83 w 83"/>
              <a:gd name="T7" fmla="*/ 32 h 98"/>
              <a:gd name="T8" fmla="*/ 67 w 83"/>
              <a:gd name="T9" fmla="*/ 0 h 98"/>
              <a:gd name="T10" fmla="*/ 63 w 83"/>
              <a:gd name="T11" fmla="*/ 35 h 98"/>
              <a:gd name="T12" fmla="*/ 63 w 83"/>
              <a:gd name="T13" fmla="*/ 38 h 98"/>
              <a:gd name="T14" fmla="*/ 59 w 83"/>
              <a:gd name="T15" fmla="*/ 36 h 98"/>
              <a:gd name="T16" fmla="*/ 56 w 83"/>
              <a:gd name="T17" fmla="*/ 31 h 98"/>
              <a:gd name="T18" fmla="*/ 59 w 83"/>
              <a:gd name="T19" fmla="*/ 20 h 98"/>
              <a:gd name="T20" fmla="*/ 62 w 83"/>
              <a:gd name="T21" fmla="*/ 20 h 98"/>
              <a:gd name="T22" fmla="*/ 60 w 83"/>
              <a:gd name="T23" fmla="*/ 31 h 98"/>
              <a:gd name="T24" fmla="*/ 63 w 83"/>
              <a:gd name="T25" fmla="*/ 35 h 98"/>
              <a:gd name="T26" fmla="*/ 0 w 83"/>
              <a:gd name="T27" fmla="*/ 69 h 98"/>
              <a:gd name="T28" fmla="*/ 29 w 83"/>
              <a:gd name="T29" fmla="*/ 98 h 98"/>
              <a:gd name="T30" fmla="*/ 60 w 83"/>
              <a:gd name="T31" fmla="*/ 69 h 98"/>
              <a:gd name="T32" fmla="*/ 29 w 83"/>
              <a:gd name="T33" fmla="*/ 9 h 98"/>
              <a:gd name="T34" fmla="*/ 0 w 83"/>
              <a:gd name="T35" fmla="*/ 69 h 98"/>
              <a:gd name="T36" fmla="*/ 21 w 83"/>
              <a:gd name="T37" fmla="*/ 83 h 98"/>
              <a:gd name="T38" fmla="*/ 14 w 83"/>
              <a:gd name="T39" fmla="*/ 81 h 98"/>
              <a:gd name="T40" fmla="*/ 8 w 83"/>
              <a:gd name="T41" fmla="*/ 69 h 98"/>
              <a:gd name="T42" fmla="*/ 14 w 83"/>
              <a:gd name="T43" fmla="*/ 50 h 98"/>
              <a:gd name="T44" fmla="*/ 18 w 83"/>
              <a:gd name="T45" fmla="*/ 50 h 98"/>
              <a:gd name="T46" fmla="*/ 16 w 83"/>
              <a:gd name="T47" fmla="*/ 69 h 98"/>
              <a:gd name="T48" fmla="*/ 21 w 83"/>
              <a:gd name="T49" fmla="*/ 79 h 98"/>
              <a:gd name="T50" fmla="*/ 21 w 83"/>
              <a:gd name="T51" fmla="*/ 83 h 98"/>
              <a:gd name="T52" fmla="*/ 21 w 83"/>
              <a:gd name="T53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98">
                <a:moveTo>
                  <a:pt x="67" y="0"/>
                </a:moveTo>
                <a:cubicBezTo>
                  <a:pt x="63" y="13"/>
                  <a:pt x="53" y="20"/>
                  <a:pt x="53" y="32"/>
                </a:cubicBezTo>
                <a:cubicBezTo>
                  <a:pt x="53" y="39"/>
                  <a:pt x="59" y="44"/>
                  <a:pt x="67" y="45"/>
                </a:cubicBezTo>
                <a:cubicBezTo>
                  <a:pt x="75" y="44"/>
                  <a:pt x="83" y="39"/>
                  <a:pt x="83" y="32"/>
                </a:cubicBezTo>
                <a:cubicBezTo>
                  <a:pt x="83" y="20"/>
                  <a:pt x="71" y="13"/>
                  <a:pt x="67" y="0"/>
                </a:cubicBezTo>
                <a:close/>
                <a:moveTo>
                  <a:pt x="63" y="35"/>
                </a:move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0" y="37"/>
                  <a:pt x="59" y="36"/>
                </a:cubicBezTo>
                <a:cubicBezTo>
                  <a:pt x="57" y="34"/>
                  <a:pt x="56" y="34"/>
                  <a:pt x="56" y="31"/>
                </a:cubicBezTo>
                <a:cubicBezTo>
                  <a:pt x="56" y="27"/>
                  <a:pt x="57" y="24"/>
                  <a:pt x="59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1" y="24"/>
                  <a:pt x="60" y="28"/>
                  <a:pt x="60" y="31"/>
                </a:cubicBezTo>
                <a:cubicBezTo>
                  <a:pt x="60" y="33"/>
                  <a:pt x="63" y="34"/>
                  <a:pt x="63" y="35"/>
                </a:cubicBezTo>
                <a:close/>
                <a:moveTo>
                  <a:pt x="0" y="69"/>
                </a:moveTo>
                <a:cubicBezTo>
                  <a:pt x="0" y="87"/>
                  <a:pt x="15" y="97"/>
                  <a:pt x="29" y="98"/>
                </a:cubicBezTo>
                <a:cubicBezTo>
                  <a:pt x="44" y="97"/>
                  <a:pt x="60" y="87"/>
                  <a:pt x="60" y="69"/>
                </a:cubicBezTo>
                <a:cubicBezTo>
                  <a:pt x="60" y="46"/>
                  <a:pt x="37" y="33"/>
                  <a:pt x="29" y="9"/>
                </a:cubicBezTo>
                <a:cubicBezTo>
                  <a:pt x="22" y="33"/>
                  <a:pt x="0" y="47"/>
                  <a:pt x="0" y="69"/>
                </a:cubicBezTo>
                <a:close/>
                <a:moveTo>
                  <a:pt x="21" y="83"/>
                </a:moveTo>
                <a:cubicBezTo>
                  <a:pt x="17" y="83"/>
                  <a:pt x="16" y="83"/>
                  <a:pt x="14" y="81"/>
                </a:cubicBezTo>
                <a:cubicBezTo>
                  <a:pt x="10" y="78"/>
                  <a:pt x="8" y="75"/>
                  <a:pt x="8" y="69"/>
                </a:cubicBezTo>
                <a:cubicBezTo>
                  <a:pt x="8" y="62"/>
                  <a:pt x="10" y="58"/>
                  <a:pt x="14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8"/>
                  <a:pt x="16" y="63"/>
                  <a:pt x="16" y="69"/>
                </a:cubicBezTo>
                <a:cubicBezTo>
                  <a:pt x="16" y="74"/>
                  <a:pt x="17" y="77"/>
                  <a:pt x="21" y="79"/>
                </a:cubicBezTo>
                <a:cubicBezTo>
                  <a:pt x="21" y="83"/>
                  <a:pt x="21" y="83"/>
                  <a:pt x="21" y="83"/>
                </a:cubicBezTo>
                <a:cubicBezTo>
                  <a:pt x="21" y="83"/>
                  <a:pt x="21" y="83"/>
                  <a:pt x="21" y="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A8CBF50-844A-491A-B1DD-F63ECAF8A6FD}"/>
              </a:ext>
            </a:extLst>
          </p:cNvPr>
          <p:cNvSpPr txBox="1"/>
          <p:nvPr/>
        </p:nvSpPr>
        <p:spPr>
          <a:xfrm>
            <a:off x="497046" y="1841979"/>
            <a:ext cx="297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Taxa de crescimento médio </a:t>
            </a:r>
          </a:p>
          <a:p>
            <a:pPr algn="ctr"/>
            <a:r>
              <a:rPr lang="pt-BR" dirty="0">
                <a:solidFill>
                  <a:schemeClr val="accent2"/>
                </a:solidFill>
              </a:rPr>
              <a:t>2021 -2025 :</a:t>
            </a:r>
            <a:r>
              <a:rPr lang="pt-BR" b="1" dirty="0"/>
              <a:t> 1,01%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A2B1DF5-57EF-4F93-B6B9-FB7305212B4C}"/>
              </a:ext>
            </a:extLst>
          </p:cNvPr>
          <p:cNvSpPr txBox="1"/>
          <p:nvPr/>
        </p:nvSpPr>
        <p:spPr>
          <a:xfrm>
            <a:off x="623455" y="4589268"/>
            <a:ext cx="284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Taxa de crescimento médio </a:t>
            </a:r>
          </a:p>
          <a:p>
            <a:pPr algn="ctr"/>
            <a:r>
              <a:rPr lang="pt-BR" dirty="0">
                <a:solidFill>
                  <a:schemeClr val="accent2"/>
                </a:solidFill>
              </a:rPr>
              <a:t>2021 -2025 : </a:t>
            </a:r>
            <a:r>
              <a:rPr lang="pt-BR" b="1" dirty="0"/>
              <a:t>0,81%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1D3AFC4-C2A3-4081-A651-FFC410BC3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"/>
          <a:stretch/>
        </p:blipFill>
        <p:spPr>
          <a:xfrm>
            <a:off x="5142010" y="17248"/>
            <a:ext cx="7030930" cy="3394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642395-5E44-458C-BBFE-E2420887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26" y="3338120"/>
            <a:ext cx="7152534" cy="349050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A35E9EC-A11E-4D03-B6A5-2C5817F80869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Projeção de mercado</a:t>
            </a:r>
          </a:p>
          <a:p>
            <a:r>
              <a:rPr lang="pt-BR" sz="3200" dirty="0"/>
              <a:t>Água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7BDBAB-5745-4B43-B7AB-E67D617EC604}"/>
              </a:ext>
            </a:extLst>
          </p:cNvPr>
          <p:cNvSpPr txBox="1"/>
          <p:nvPr/>
        </p:nvSpPr>
        <p:spPr>
          <a:xfrm>
            <a:off x="5670140" y="353239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cs typeface="Calibri" pitchFamily="34" charset="0"/>
              </a:rPr>
              <a:t>Volume [m</a:t>
            </a:r>
            <a:r>
              <a:rPr lang="pt-BR" baseline="30000" dirty="0">
                <a:cs typeface="Calibri" pitchFamily="34" charset="0"/>
              </a:rPr>
              <a:t>3</a:t>
            </a:r>
            <a:r>
              <a:rPr lang="pt-BR" dirty="0">
                <a:cs typeface="Calibri" pitchFamily="34" charset="0"/>
              </a:rPr>
              <a:t>]</a:t>
            </a:r>
            <a:endParaRPr lang="pt-BR" sz="18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4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">
            <a:extLst>
              <a:ext uri="{FF2B5EF4-FFF2-40B4-BE49-F238E27FC236}">
                <a16:creationId xmlns:a16="http://schemas.microsoft.com/office/drawing/2014/main" id="{3E06ED07-8730-41DB-B4D3-FF38589B3A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8312" y="1272883"/>
            <a:ext cx="403198" cy="349518"/>
          </a:xfrm>
          <a:custGeom>
            <a:avLst/>
            <a:gdLst>
              <a:gd name="T0" fmla="*/ 277 w 543"/>
              <a:gd name="T1" fmla="*/ 335 h 477"/>
              <a:gd name="T2" fmla="*/ 277 w 543"/>
              <a:gd name="T3" fmla="*/ 335 h 477"/>
              <a:gd name="T4" fmla="*/ 207 w 543"/>
              <a:gd name="T5" fmla="*/ 253 h 477"/>
              <a:gd name="T6" fmla="*/ 230 w 543"/>
              <a:gd name="T7" fmla="*/ 192 h 477"/>
              <a:gd name="T8" fmla="*/ 250 w 543"/>
              <a:gd name="T9" fmla="*/ 150 h 477"/>
              <a:gd name="T10" fmla="*/ 242 w 543"/>
              <a:gd name="T11" fmla="*/ 129 h 477"/>
              <a:gd name="T12" fmla="*/ 248 w 543"/>
              <a:gd name="T13" fmla="*/ 85 h 477"/>
              <a:gd name="T14" fmla="*/ 161 w 543"/>
              <a:gd name="T15" fmla="*/ 0 h 477"/>
              <a:gd name="T16" fmla="*/ 75 w 543"/>
              <a:gd name="T17" fmla="*/ 85 h 477"/>
              <a:gd name="T18" fmla="*/ 80 w 543"/>
              <a:gd name="T19" fmla="*/ 129 h 477"/>
              <a:gd name="T20" fmla="*/ 72 w 543"/>
              <a:gd name="T21" fmla="*/ 150 h 477"/>
              <a:gd name="T22" fmla="*/ 93 w 543"/>
              <a:gd name="T23" fmla="*/ 192 h 477"/>
              <a:gd name="T24" fmla="*/ 116 w 543"/>
              <a:gd name="T25" fmla="*/ 253 h 477"/>
              <a:gd name="T26" fmla="*/ 45 w 543"/>
              <a:gd name="T27" fmla="*/ 335 h 477"/>
              <a:gd name="T28" fmla="*/ 0 w 543"/>
              <a:gd name="T29" fmla="*/ 378 h 477"/>
              <a:gd name="T30" fmla="*/ 0 w 543"/>
              <a:gd name="T31" fmla="*/ 477 h 477"/>
              <a:gd name="T32" fmla="*/ 377 w 543"/>
              <a:gd name="T33" fmla="*/ 477 h 477"/>
              <a:gd name="T34" fmla="*/ 377 w 543"/>
              <a:gd name="T35" fmla="*/ 403 h 477"/>
              <a:gd name="T36" fmla="*/ 277 w 543"/>
              <a:gd name="T37" fmla="*/ 335 h 477"/>
              <a:gd name="T38" fmla="*/ 543 w 543"/>
              <a:gd name="T39" fmla="*/ 477 h 477"/>
              <a:gd name="T40" fmla="*/ 543 w 543"/>
              <a:gd name="T41" fmla="*/ 477 h 477"/>
              <a:gd name="T42" fmla="*/ 536 w 543"/>
              <a:gd name="T43" fmla="*/ 364 h 477"/>
              <a:gd name="T44" fmla="*/ 464 w 543"/>
              <a:gd name="T45" fmla="*/ 320 h 477"/>
              <a:gd name="T46" fmla="*/ 411 w 543"/>
              <a:gd name="T47" fmla="*/ 259 h 477"/>
              <a:gd name="T48" fmla="*/ 429 w 543"/>
              <a:gd name="T49" fmla="*/ 213 h 477"/>
              <a:gd name="T50" fmla="*/ 444 w 543"/>
              <a:gd name="T51" fmla="*/ 181 h 477"/>
              <a:gd name="T52" fmla="*/ 438 w 543"/>
              <a:gd name="T53" fmla="*/ 165 h 477"/>
              <a:gd name="T54" fmla="*/ 442 w 543"/>
              <a:gd name="T55" fmla="*/ 132 h 477"/>
              <a:gd name="T56" fmla="*/ 377 w 543"/>
              <a:gd name="T57" fmla="*/ 68 h 477"/>
              <a:gd name="T58" fmla="*/ 312 w 543"/>
              <a:gd name="T59" fmla="*/ 132 h 477"/>
              <a:gd name="T60" fmla="*/ 316 w 543"/>
              <a:gd name="T61" fmla="*/ 165 h 477"/>
              <a:gd name="T62" fmla="*/ 311 w 543"/>
              <a:gd name="T63" fmla="*/ 181 h 477"/>
              <a:gd name="T64" fmla="*/ 326 w 543"/>
              <a:gd name="T65" fmla="*/ 213 h 477"/>
              <a:gd name="T66" fmla="*/ 343 w 543"/>
              <a:gd name="T67" fmla="*/ 259 h 477"/>
              <a:gd name="T68" fmla="*/ 321 w 543"/>
              <a:gd name="T69" fmla="*/ 304 h 477"/>
              <a:gd name="T70" fmla="*/ 421 w 543"/>
              <a:gd name="T71" fmla="*/ 397 h 477"/>
              <a:gd name="T72" fmla="*/ 421 w 543"/>
              <a:gd name="T73" fmla="*/ 477 h 477"/>
              <a:gd name="T74" fmla="*/ 543 w 543"/>
              <a:gd name="T7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3" h="477">
                <a:moveTo>
                  <a:pt x="277" y="335"/>
                </a:moveTo>
                <a:lnTo>
                  <a:pt x="277" y="335"/>
                </a:lnTo>
                <a:cubicBezTo>
                  <a:pt x="224" y="313"/>
                  <a:pt x="207" y="294"/>
                  <a:pt x="207" y="253"/>
                </a:cubicBezTo>
                <a:cubicBezTo>
                  <a:pt x="207" y="229"/>
                  <a:pt x="223" y="237"/>
                  <a:pt x="230" y="192"/>
                </a:cubicBezTo>
                <a:cubicBezTo>
                  <a:pt x="233" y="174"/>
                  <a:pt x="248" y="192"/>
                  <a:pt x="250" y="150"/>
                </a:cubicBezTo>
                <a:cubicBezTo>
                  <a:pt x="250" y="133"/>
                  <a:pt x="242" y="129"/>
                  <a:pt x="242" y="129"/>
                </a:cubicBezTo>
                <a:cubicBezTo>
                  <a:pt x="242" y="129"/>
                  <a:pt x="247" y="104"/>
                  <a:pt x="248" y="85"/>
                </a:cubicBezTo>
                <a:cubicBezTo>
                  <a:pt x="250" y="61"/>
                  <a:pt x="236" y="0"/>
                  <a:pt x="161" y="0"/>
                </a:cubicBezTo>
                <a:cubicBezTo>
                  <a:pt x="87" y="0"/>
                  <a:pt x="73" y="61"/>
                  <a:pt x="75" y="85"/>
                </a:cubicBezTo>
                <a:cubicBezTo>
                  <a:pt x="76" y="104"/>
                  <a:pt x="80" y="129"/>
                  <a:pt x="80" y="129"/>
                </a:cubicBezTo>
                <a:cubicBezTo>
                  <a:pt x="80" y="129"/>
                  <a:pt x="72" y="133"/>
                  <a:pt x="72" y="150"/>
                </a:cubicBezTo>
                <a:cubicBezTo>
                  <a:pt x="75" y="192"/>
                  <a:pt x="90" y="174"/>
                  <a:pt x="93" y="192"/>
                </a:cubicBezTo>
                <a:cubicBezTo>
                  <a:pt x="100" y="237"/>
                  <a:pt x="116" y="229"/>
                  <a:pt x="116" y="253"/>
                </a:cubicBezTo>
                <a:cubicBezTo>
                  <a:pt x="116" y="294"/>
                  <a:pt x="99" y="313"/>
                  <a:pt x="45" y="335"/>
                </a:cubicBezTo>
                <a:cubicBezTo>
                  <a:pt x="29" y="342"/>
                  <a:pt x="0" y="353"/>
                  <a:pt x="0" y="378"/>
                </a:cubicBezTo>
                <a:lnTo>
                  <a:pt x="0" y="477"/>
                </a:lnTo>
                <a:lnTo>
                  <a:pt x="377" y="477"/>
                </a:lnTo>
                <a:lnTo>
                  <a:pt x="377" y="403"/>
                </a:lnTo>
                <a:cubicBezTo>
                  <a:pt x="377" y="380"/>
                  <a:pt x="331" y="358"/>
                  <a:pt x="277" y="335"/>
                </a:cubicBezTo>
                <a:close/>
                <a:moveTo>
                  <a:pt x="543" y="477"/>
                </a:moveTo>
                <a:lnTo>
                  <a:pt x="543" y="477"/>
                </a:lnTo>
                <a:cubicBezTo>
                  <a:pt x="543" y="477"/>
                  <a:pt x="542" y="375"/>
                  <a:pt x="536" y="364"/>
                </a:cubicBezTo>
                <a:cubicBezTo>
                  <a:pt x="527" y="348"/>
                  <a:pt x="505" y="337"/>
                  <a:pt x="464" y="320"/>
                </a:cubicBezTo>
                <a:cubicBezTo>
                  <a:pt x="424" y="303"/>
                  <a:pt x="411" y="289"/>
                  <a:pt x="411" y="259"/>
                </a:cubicBezTo>
                <a:cubicBezTo>
                  <a:pt x="411" y="240"/>
                  <a:pt x="423" y="246"/>
                  <a:pt x="429" y="213"/>
                </a:cubicBezTo>
                <a:cubicBezTo>
                  <a:pt x="431" y="199"/>
                  <a:pt x="442" y="213"/>
                  <a:pt x="444" y="181"/>
                </a:cubicBezTo>
                <a:cubicBezTo>
                  <a:pt x="444" y="168"/>
                  <a:pt x="438" y="165"/>
                  <a:pt x="438" y="165"/>
                </a:cubicBezTo>
                <a:cubicBezTo>
                  <a:pt x="438" y="165"/>
                  <a:pt x="441" y="146"/>
                  <a:pt x="442" y="132"/>
                </a:cubicBezTo>
                <a:cubicBezTo>
                  <a:pt x="444" y="114"/>
                  <a:pt x="433" y="68"/>
                  <a:pt x="377" y="68"/>
                </a:cubicBezTo>
                <a:cubicBezTo>
                  <a:pt x="321" y="68"/>
                  <a:pt x="311" y="114"/>
                  <a:pt x="312" y="132"/>
                </a:cubicBezTo>
                <a:cubicBezTo>
                  <a:pt x="313" y="146"/>
                  <a:pt x="316" y="165"/>
                  <a:pt x="316" y="165"/>
                </a:cubicBezTo>
                <a:cubicBezTo>
                  <a:pt x="316" y="165"/>
                  <a:pt x="311" y="168"/>
                  <a:pt x="311" y="181"/>
                </a:cubicBezTo>
                <a:cubicBezTo>
                  <a:pt x="313" y="213"/>
                  <a:pt x="323" y="199"/>
                  <a:pt x="326" y="213"/>
                </a:cubicBezTo>
                <a:cubicBezTo>
                  <a:pt x="331" y="246"/>
                  <a:pt x="343" y="240"/>
                  <a:pt x="343" y="259"/>
                </a:cubicBezTo>
                <a:cubicBezTo>
                  <a:pt x="343" y="279"/>
                  <a:pt x="337" y="292"/>
                  <a:pt x="321" y="304"/>
                </a:cubicBezTo>
                <a:cubicBezTo>
                  <a:pt x="409" y="348"/>
                  <a:pt x="421" y="357"/>
                  <a:pt x="421" y="397"/>
                </a:cubicBezTo>
                <a:lnTo>
                  <a:pt x="421" y="477"/>
                </a:lnTo>
                <a:lnTo>
                  <a:pt x="543" y="47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2419B9F-0BA8-4132-A07B-1801DC298E22}"/>
              </a:ext>
            </a:extLst>
          </p:cNvPr>
          <p:cNvSpPr txBox="1">
            <a:spLocks/>
          </p:cNvSpPr>
          <p:nvPr/>
        </p:nvSpPr>
        <p:spPr>
          <a:xfrm>
            <a:off x="1580160" y="1268075"/>
            <a:ext cx="2590596" cy="395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2"/>
                </a:solidFill>
              </a:rPr>
              <a:t>Economias</a:t>
            </a:r>
            <a:endParaRPr lang="pt-BR" sz="2000" b="1" dirty="0">
              <a:solidFill>
                <a:schemeClr val="accent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C25612-9496-4479-8A3F-2A6BC6A59587}"/>
              </a:ext>
            </a:extLst>
          </p:cNvPr>
          <p:cNvSpPr/>
          <p:nvPr/>
        </p:nvSpPr>
        <p:spPr>
          <a:xfrm>
            <a:off x="1566664" y="3901731"/>
            <a:ext cx="1108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Volume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DC6CCAC-E1A6-4BE3-B7B7-473E0C69E4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43068" y="3917456"/>
            <a:ext cx="309451" cy="365120"/>
          </a:xfrm>
          <a:custGeom>
            <a:avLst/>
            <a:gdLst>
              <a:gd name="T0" fmla="*/ 67 w 83"/>
              <a:gd name="T1" fmla="*/ 0 h 98"/>
              <a:gd name="T2" fmla="*/ 53 w 83"/>
              <a:gd name="T3" fmla="*/ 32 h 98"/>
              <a:gd name="T4" fmla="*/ 67 w 83"/>
              <a:gd name="T5" fmla="*/ 45 h 98"/>
              <a:gd name="T6" fmla="*/ 83 w 83"/>
              <a:gd name="T7" fmla="*/ 32 h 98"/>
              <a:gd name="T8" fmla="*/ 67 w 83"/>
              <a:gd name="T9" fmla="*/ 0 h 98"/>
              <a:gd name="T10" fmla="*/ 63 w 83"/>
              <a:gd name="T11" fmla="*/ 35 h 98"/>
              <a:gd name="T12" fmla="*/ 63 w 83"/>
              <a:gd name="T13" fmla="*/ 38 h 98"/>
              <a:gd name="T14" fmla="*/ 59 w 83"/>
              <a:gd name="T15" fmla="*/ 36 h 98"/>
              <a:gd name="T16" fmla="*/ 56 w 83"/>
              <a:gd name="T17" fmla="*/ 31 h 98"/>
              <a:gd name="T18" fmla="*/ 59 w 83"/>
              <a:gd name="T19" fmla="*/ 20 h 98"/>
              <a:gd name="T20" fmla="*/ 62 w 83"/>
              <a:gd name="T21" fmla="*/ 20 h 98"/>
              <a:gd name="T22" fmla="*/ 60 w 83"/>
              <a:gd name="T23" fmla="*/ 31 h 98"/>
              <a:gd name="T24" fmla="*/ 63 w 83"/>
              <a:gd name="T25" fmla="*/ 35 h 98"/>
              <a:gd name="T26" fmla="*/ 0 w 83"/>
              <a:gd name="T27" fmla="*/ 69 h 98"/>
              <a:gd name="T28" fmla="*/ 29 w 83"/>
              <a:gd name="T29" fmla="*/ 98 h 98"/>
              <a:gd name="T30" fmla="*/ 60 w 83"/>
              <a:gd name="T31" fmla="*/ 69 h 98"/>
              <a:gd name="T32" fmla="*/ 29 w 83"/>
              <a:gd name="T33" fmla="*/ 9 h 98"/>
              <a:gd name="T34" fmla="*/ 0 w 83"/>
              <a:gd name="T35" fmla="*/ 69 h 98"/>
              <a:gd name="T36" fmla="*/ 21 w 83"/>
              <a:gd name="T37" fmla="*/ 83 h 98"/>
              <a:gd name="T38" fmla="*/ 14 w 83"/>
              <a:gd name="T39" fmla="*/ 81 h 98"/>
              <a:gd name="T40" fmla="*/ 8 w 83"/>
              <a:gd name="T41" fmla="*/ 69 h 98"/>
              <a:gd name="T42" fmla="*/ 14 w 83"/>
              <a:gd name="T43" fmla="*/ 50 h 98"/>
              <a:gd name="T44" fmla="*/ 18 w 83"/>
              <a:gd name="T45" fmla="*/ 50 h 98"/>
              <a:gd name="T46" fmla="*/ 16 w 83"/>
              <a:gd name="T47" fmla="*/ 69 h 98"/>
              <a:gd name="T48" fmla="*/ 21 w 83"/>
              <a:gd name="T49" fmla="*/ 79 h 98"/>
              <a:gd name="T50" fmla="*/ 21 w 83"/>
              <a:gd name="T51" fmla="*/ 83 h 98"/>
              <a:gd name="T52" fmla="*/ 21 w 83"/>
              <a:gd name="T53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98">
                <a:moveTo>
                  <a:pt x="67" y="0"/>
                </a:moveTo>
                <a:cubicBezTo>
                  <a:pt x="63" y="13"/>
                  <a:pt x="53" y="20"/>
                  <a:pt x="53" y="32"/>
                </a:cubicBezTo>
                <a:cubicBezTo>
                  <a:pt x="53" y="39"/>
                  <a:pt x="59" y="44"/>
                  <a:pt x="67" y="45"/>
                </a:cubicBezTo>
                <a:cubicBezTo>
                  <a:pt x="75" y="44"/>
                  <a:pt x="83" y="39"/>
                  <a:pt x="83" y="32"/>
                </a:cubicBezTo>
                <a:cubicBezTo>
                  <a:pt x="83" y="20"/>
                  <a:pt x="71" y="13"/>
                  <a:pt x="67" y="0"/>
                </a:cubicBezTo>
                <a:close/>
                <a:moveTo>
                  <a:pt x="63" y="35"/>
                </a:move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0" y="37"/>
                  <a:pt x="59" y="36"/>
                </a:cubicBezTo>
                <a:cubicBezTo>
                  <a:pt x="57" y="34"/>
                  <a:pt x="56" y="34"/>
                  <a:pt x="56" y="31"/>
                </a:cubicBezTo>
                <a:cubicBezTo>
                  <a:pt x="56" y="27"/>
                  <a:pt x="57" y="24"/>
                  <a:pt x="59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1" y="24"/>
                  <a:pt x="60" y="28"/>
                  <a:pt x="60" y="31"/>
                </a:cubicBezTo>
                <a:cubicBezTo>
                  <a:pt x="60" y="33"/>
                  <a:pt x="63" y="34"/>
                  <a:pt x="63" y="35"/>
                </a:cubicBezTo>
                <a:close/>
                <a:moveTo>
                  <a:pt x="0" y="69"/>
                </a:moveTo>
                <a:cubicBezTo>
                  <a:pt x="0" y="87"/>
                  <a:pt x="15" y="97"/>
                  <a:pt x="29" y="98"/>
                </a:cubicBezTo>
                <a:cubicBezTo>
                  <a:pt x="44" y="97"/>
                  <a:pt x="60" y="87"/>
                  <a:pt x="60" y="69"/>
                </a:cubicBezTo>
                <a:cubicBezTo>
                  <a:pt x="60" y="46"/>
                  <a:pt x="37" y="33"/>
                  <a:pt x="29" y="9"/>
                </a:cubicBezTo>
                <a:cubicBezTo>
                  <a:pt x="22" y="33"/>
                  <a:pt x="0" y="47"/>
                  <a:pt x="0" y="69"/>
                </a:cubicBezTo>
                <a:close/>
                <a:moveTo>
                  <a:pt x="21" y="83"/>
                </a:moveTo>
                <a:cubicBezTo>
                  <a:pt x="17" y="83"/>
                  <a:pt x="16" y="83"/>
                  <a:pt x="14" y="81"/>
                </a:cubicBezTo>
                <a:cubicBezTo>
                  <a:pt x="10" y="78"/>
                  <a:pt x="8" y="75"/>
                  <a:pt x="8" y="69"/>
                </a:cubicBezTo>
                <a:cubicBezTo>
                  <a:pt x="8" y="62"/>
                  <a:pt x="10" y="58"/>
                  <a:pt x="14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8"/>
                  <a:pt x="16" y="63"/>
                  <a:pt x="16" y="69"/>
                </a:cubicBezTo>
                <a:cubicBezTo>
                  <a:pt x="16" y="74"/>
                  <a:pt x="17" y="77"/>
                  <a:pt x="21" y="79"/>
                </a:cubicBezTo>
                <a:cubicBezTo>
                  <a:pt x="21" y="83"/>
                  <a:pt x="21" y="83"/>
                  <a:pt x="21" y="83"/>
                </a:cubicBezTo>
                <a:cubicBezTo>
                  <a:pt x="21" y="83"/>
                  <a:pt x="21" y="83"/>
                  <a:pt x="21" y="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A8CBF50-844A-491A-B1DD-F63ECAF8A6FD}"/>
              </a:ext>
            </a:extLst>
          </p:cNvPr>
          <p:cNvSpPr txBox="1"/>
          <p:nvPr/>
        </p:nvSpPr>
        <p:spPr>
          <a:xfrm>
            <a:off x="497046" y="1841979"/>
            <a:ext cx="297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Taxa de crescimento médio </a:t>
            </a:r>
          </a:p>
          <a:p>
            <a:pPr algn="ctr"/>
            <a:r>
              <a:rPr lang="pt-BR" dirty="0">
                <a:solidFill>
                  <a:schemeClr val="accent2"/>
                </a:solidFill>
              </a:rPr>
              <a:t>2021 -2025 :</a:t>
            </a:r>
            <a:r>
              <a:rPr lang="pt-BR" b="1" dirty="0"/>
              <a:t> 4,6%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A2B1DF5-57EF-4F93-B6B9-FB7305212B4C}"/>
              </a:ext>
            </a:extLst>
          </p:cNvPr>
          <p:cNvSpPr txBox="1"/>
          <p:nvPr/>
        </p:nvSpPr>
        <p:spPr>
          <a:xfrm>
            <a:off x="71369" y="4589268"/>
            <a:ext cx="284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Taxa de crescimento médio </a:t>
            </a:r>
          </a:p>
          <a:p>
            <a:pPr algn="ctr"/>
            <a:r>
              <a:rPr lang="pt-BR" dirty="0">
                <a:solidFill>
                  <a:schemeClr val="accent2"/>
                </a:solidFill>
              </a:rPr>
              <a:t>2021 -2025 : </a:t>
            </a:r>
            <a:r>
              <a:rPr lang="pt-BR" b="1" dirty="0"/>
              <a:t>4,6%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35E9EC-A11E-4D03-B6A5-2C5817F80869}"/>
              </a:ext>
            </a:extLst>
          </p:cNvPr>
          <p:cNvSpPr txBox="1">
            <a:spLocks/>
          </p:cNvSpPr>
          <p:nvPr/>
        </p:nvSpPr>
        <p:spPr>
          <a:xfrm>
            <a:off x="446891" y="7028"/>
            <a:ext cx="11317811" cy="3958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Projeção de mercado</a:t>
            </a:r>
          </a:p>
          <a:p>
            <a:r>
              <a:rPr lang="pt-BR" sz="3200" dirty="0"/>
              <a:t>Esgoto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7BDBAB-5745-4B43-B7AB-E67D617EC604}"/>
              </a:ext>
            </a:extLst>
          </p:cNvPr>
          <p:cNvSpPr txBox="1"/>
          <p:nvPr/>
        </p:nvSpPr>
        <p:spPr>
          <a:xfrm>
            <a:off x="5670140" y="353239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cs typeface="Calibri" pitchFamily="34" charset="0"/>
              </a:rPr>
              <a:t>Volume [m</a:t>
            </a:r>
            <a:r>
              <a:rPr lang="pt-BR" baseline="30000" dirty="0">
                <a:cs typeface="Calibri" pitchFamily="34" charset="0"/>
              </a:rPr>
              <a:t>3</a:t>
            </a:r>
            <a:r>
              <a:rPr lang="pt-BR" dirty="0">
                <a:cs typeface="Calibri" pitchFamily="34" charset="0"/>
              </a:rPr>
              <a:t>]</a:t>
            </a:r>
            <a:endParaRPr lang="pt-BR" sz="1800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2487B3-00E8-492E-90EA-C17E34BD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59" y="80596"/>
            <a:ext cx="6587068" cy="331189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DDE046-3938-4A45-B747-1DC7C3086EA4}"/>
              </a:ext>
            </a:extLst>
          </p:cNvPr>
          <p:cNvSpPr txBox="1"/>
          <p:nvPr/>
        </p:nvSpPr>
        <p:spPr>
          <a:xfrm>
            <a:off x="7453225" y="84196"/>
            <a:ext cx="27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Economias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E5811-95B1-41C1-A461-864D1680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20" y="3917456"/>
            <a:ext cx="7880712" cy="28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45" grpId="0"/>
      <p:bldP spid="22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12624</TotalTime>
  <Words>1276</Words>
  <Application>Microsoft Office PowerPoint</Application>
  <PresentationFormat>Panorámica</PresentationFormat>
  <Paragraphs>203</Paragraphs>
  <Slides>28</Slides>
  <Notes>5</Notes>
  <HiddenSlides>4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Franklin Gothic Demi</vt:lpstr>
      <vt:lpstr>Retrospección</vt:lpstr>
      <vt:lpstr>Ecuación</vt:lpstr>
      <vt:lpstr>Assistência e Suporte Técnico à ARSP no Desenvolvimento e Implementação de Revisão e Reestruturação Tarifária dos Serviços de Saneamento e Contabilidade Regulatória  RESULTADO DA Revisão Tarifária ORDINÁRIA  NT DP/ASTET No 4/2021  </vt:lpstr>
      <vt:lpstr>Resultado da RTO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〖BRRB〗_t=〖AIS〗_t+〖RO〗_t- 〖NO〗_t-〖ATD〗_t-〖TeS〗_t  </vt:lpstr>
      <vt:lpstr>〖BRRL〗_t=〖AIS〗_t 〖 + RO〗_t-〖DAc〗_t-〖NO〗_(liq t)+〖CG〗_t+〖AO〗_(t )</vt:lpstr>
      <vt:lpstr>Presentación de PowerPoint</vt:lpstr>
      <vt:lpstr>Presentación de PowerPoint</vt:lpstr>
      <vt:lpstr>Equação WACC Custo médio ponderado do capital</vt:lpstr>
      <vt:lpstr>Taxa de Custo do Capital Próprio</vt:lpstr>
      <vt:lpstr>Taxa da dívida</vt:lpstr>
      <vt:lpstr>Presentación de PowerPoint</vt:lpstr>
      <vt:lpstr>Presentación de PowerPoint</vt:lpstr>
      <vt:lpstr>Presentación de PowerPoint</vt:lpstr>
      <vt:lpstr>Presentación de PowerPoint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equilíbrio econômico-financeiro dos contratos de concessão</dc:title>
  <dc:creator>damian halabi</dc:creator>
  <cp:lastModifiedBy>Damián</cp:lastModifiedBy>
  <cp:revision>623</cp:revision>
  <dcterms:created xsi:type="dcterms:W3CDTF">2018-08-16T17:30:37Z</dcterms:created>
  <dcterms:modified xsi:type="dcterms:W3CDTF">2021-06-22T12:29:10Z</dcterms:modified>
</cp:coreProperties>
</file>