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1058" r:id="rId2"/>
    <p:sldId id="256" r:id="rId3"/>
    <p:sldId id="1060" r:id="rId4"/>
    <p:sldId id="1061" r:id="rId5"/>
    <p:sldId id="1059" r:id="rId6"/>
    <p:sldId id="1022" r:id="rId7"/>
    <p:sldId id="1023" r:id="rId8"/>
    <p:sldId id="1024" r:id="rId9"/>
    <p:sldId id="1030" r:id="rId10"/>
    <p:sldId id="1025" r:id="rId11"/>
    <p:sldId id="1027" r:id="rId12"/>
    <p:sldId id="1032" r:id="rId13"/>
    <p:sldId id="1034" r:id="rId14"/>
    <p:sldId id="1036" r:id="rId15"/>
    <p:sldId id="102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nia Juan" initials="SJ" lastIdx="13" clrIdx="0"/>
  <p:cmAuthor id="2" name="Usuario" initials="U" lastIdx="1" clrIdx="1"/>
  <p:cmAuthor id="3" name="Matias Labedz" initials="ML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336699"/>
    <a:srgbClr val="298534"/>
    <a:srgbClr val="00B050"/>
    <a:srgbClr val="FF9900"/>
    <a:srgbClr val="61140B"/>
    <a:srgbClr val="C00000"/>
    <a:srgbClr val="FFF90D"/>
    <a:srgbClr val="0070C0"/>
    <a:srgbClr val="EB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3235" autoAdjust="0"/>
  </p:normalViewPr>
  <p:slideViewPr>
    <p:cSldViewPr snapToGrid="0">
      <p:cViewPr varScale="1">
        <p:scale>
          <a:sx n="69" d="100"/>
          <a:sy n="69" d="100"/>
        </p:scale>
        <p:origin x="498" y="66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-72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EED34F-0EB1-4D10-AAAC-28BA1E30C7F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999A4112-4C1F-4DAC-A268-9F42BEE221AD}">
      <dgm:prSet phldrT="[Texto]" custT="1"/>
      <dgm:spPr/>
      <dgm:t>
        <a:bodyPr/>
        <a:lstStyle/>
        <a:p>
          <a:pPr marL="171450" indent="0" algn="just">
            <a:buFontTx/>
            <a:buNone/>
            <a:tabLst>
              <a:tab pos="0" algn="l"/>
            </a:tabLst>
          </a:pPr>
          <a:r>
            <a:rPr lang="pt-BR" sz="2000" i="0" dirty="0"/>
            <a:t>Art. 30 (11.445/2007) e 41 (9.096/2008): Fatores que devem ser considerados na estrutura de remuneração e de cobrança dos serviços públicos de saneamento básico:</a:t>
          </a:r>
          <a:endParaRPr lang="es-AR" sz="2000" i="0" u="sng" dirty="0"/>
        </a:p>
      </dgm:t>
    </dgm:pt>
    <dgm:pt modelId="{009E3695-02CC-413E-A6AE-C2915678954A}" type="sibTrans" cxnId="{D8308C2D-B8CB-4587-993A-DBC0621BB058}">
      <dgm:prSet/>
      <dgm:spPr/>
      <dgm:t>
        <a:bodyPr/>
        <a:lstStyle/>
        <a:p>
          <a:pPr algn="just"/>
          <a:endParaRPr lang="es-AR"/>
        </a:p>
      </dgm:t>
    </dgm:pt>
    <dgm:pt modelId="{02CBDB8E-87D3-4E4F-828A-C635904DCE2A}" type="parTrans" cxnId="{D8308C2D-B8CB-4587-993A-DBC0621BB058}">
      <dgm:prSet/>
      <dgm:spPr/>
      <dgm:t>
        <a:bodyPr/>
        <a:lstStyle/>
        <a:p>
          <a:pPr algn="just"/>
          <a:endParaRPr lang="es-AR"/>
        </a:p>
      </dgm:t>
    </dgm:pt>
    <dgm:pt modelId="{1AA19886-7007-432A-8472-32CF76641056}">
      <dgm:prSet phldrT="[Texto]"/>
      <dgm:spPr/>
      <dgm:t>
        <a:bodyPr/>
        <a:lstStyle/>
        <a:p>
          <a:pPr algn="just"/>
          <a:r>
            <a:rPr lang="pt-BR" dirty="0"/>
            <a:t>As diretrizes para definir a estrutura tarifária estão destacadas tanto na legislação federal, Lei nº 11.445/2007 (alterada pela Lei 14.026/2020), quanto na legislação estadual, Lei 9.096/2008. </a:t>
          </a:r>
        </a:p>
      </dgm:t>
    </dgm:pt>
    <dgm:pt modelId="{D9DF4B27-CC40-4937-8F00-6FA0AD64AAD3}" type="sibTrans" cxnId="{0D6593EB-8CC4-436E-B8D3-3477524BB07C}">
      <dgm:prSet/>
      <dgm:spPr/>
      <dgm:t>
        <a:bodyPr/>
        <a:lstStyle/>
        <a:p>
          <a:pPr algn="just"/>
          <a:endParaRPr lang="es-AR"/>
        </a:p>
      </dgm:t>
    </dgm:pt>
    <dgm:pt modelId="{70BB4462-8B42-433C-8AB2-8271454BDB55}" type="parTrans" cxnId="{0D6593EB-8CC4-436E-B8D3-3477524BB07C}">
      <dgm:prSet/>
      <dgm:spPr/>
      <dgm:t>
        <a:bodyPr/>
        <a:lstStyle/>
        <a:p>
          <a:pPr algn="just"/>
          <a:endParaRPr lang="es-AR"/>
        </a:p>
      </dgm:t>
    </dgm:pt>
    <dgm:pt modelId="{F49F909A-5ACA-4D45-862E-3D704C949407}">
      <dgm:prSet custT="1"/>
      <dgm:spPr/>
      <dgm:t>
        <a:bodyPr/>
        <a:lstStyle/>
        <a:p>
          <a:pPr marL="171450" indent="0" algn="just">
            <a:buFontTx/>
            <a:buNone/>
            <a:tabLst>
              <a:tab pos="0" algn="l"/>
            </a:tabLst>
          </a:pPr>
          <a:r>
            <a:rPr lang="pt-BR" sz="2000" i="1" dirty="0"/>
            <a:t>I - categorias de usuários, distribuídas por faixas ou quantidades crescentes de utilização ou de consumo;</a:t>
          </a:r>
        </a:p>
      </dgm:t>
    </dgm:pt>
    <dgm:pt modelId="{127097F6-0FFF-4DD9-8AFC-3EAACD39ADD4}" type="parTrans" cxnId="{2C516EC6-820F-43CD-B6D1-5724776DAC89}">
      <dgm:prSet/>
      <dgm:spPr/>
      <dgm:t>
        <a:bodyPr/>
        <a:lstStyle/>
        <a:p>
          <a:endParaRPr lang="pt-BR"/>
        </a:p>
      </dgm:t>
    </dgm:pt>
    <dgm:pt modelId="{F371F9D8-3169-41AE-930E-0E35CEF7DDF7}" type="sibTrans" cxnId="{2C516EC6-820F-43CD-B6D1-5724776DAC89}">
      <dgm:prSet/>
      <dgm:spPr/>
      <dgm:t>
        <a:bodyPr/>
        <a:lstStyle/>
        <a:p>
          <a:endParaRPr lang="pt-BR"/>
        </a:p>
      </dgm:t>
    </dgm:pt>
    <dgm:pt modelId="{51C526A3-9D01-4D4C-9A7A-665BA27C80E0}">
      <dgm:prSet custT="1"/>
      <dgm:spPr/>
      <dgm:t>
        <a:bodyPr/>
        <a:lstStyle/>
        <a:p>
          <a:pPr marL="171450" indent="0" algn="just">
            <a:buFontTx/>
            <a:buNone/>
            <a:tabLst>
              <a:tab pos="0" algn="l"/>
            </a:tabLst>
          </a:pPr>
          <a:r>
            <a:rPr lang="pt-BR" sz="2000" i="1" dirty="0"/>
            <a:t>II - padrões de uso ou de qualidade requeridos;</a:t>
          </a:r>
        </a:p>
      </dgm:t>
    </dgm:pt>
    <dgm:pt modelId="{E0473652-5E26-4451-A684-89CF745AAD13}" type="sibTrans" cxnId="{4BE9C473-C93B-46A5-8CAA-A65C631F0BF2}">
      <dgm:prSet/>
      <dgm:spPr/>
      <dgm:t>
        <a:bodyPr/>
        <a:lstStyle/>
        <a:p>
          <a:endParaRPr lang="pt-BR"/>
        </a:p>
      </dgm:t>
    </dgm:pt>
    <dgm:pt modelId="{A5E2D56F-8219-4AC3-A8CF-D50B2A6AB676}" type="parTrans" cxnId="{4BE9C473-C93B-46A5-8CAA-A65C631F0BF2}">
      <dgm:prSet/>
      <dgm:spPr/>
      <dgm:t>
        <a:bodyPr/>
        <a:lstStyle/>
        <a:p>
          <a:endParaRPr lang="pt-BR"/>
        </a:p>
      </dgm:t>
    </dgm:pt>
    <dgm:pt modelId="{5047E274-634C-469C-BEA0-B4C0A2158766}">
      <dgm:prSet custT="1"/>
      <dgm:spPr/>
      <dgm:t>
        <a:bodyPr/>
        <a:lstStyle/>
        <a:p>
          <a:pPr marL="171450" indent="0" algn="just">
            <a:buFontTx/>
            <a:buNone/>
            <a:tabLst>
              <a:tab pos="0" algn="l"/>
              <a:tab pos="630238" algn="l"/>
              <a:tab pos="1698625" algn="l"/>
            </a:tabLst>
          </a:pPr>
          <a:r>
            <a:rPr lang="pt-BR" sz="2000" i="1" dirty="0"/>
            <a:t>IV - custo mínimo necessário para disponibilidade do serviço em quantidade e qualidade adequadas;</a:t>
          </a:r>
        </a:p>
      </dgm:t>
    </dgm:pt>
    <dgm:pt modelId="{89F552D8-AB1A-47C9-941F-2949210F535E}" type="sibTrans" cxnId="{D774E6B9-C9EF-4198-9657-B122E35657FA}">
      <dgm:prSet/>
      <dgm:spPr/>
      <dgm:t>
        <a:bodyPr/>
        <a:lstStyle/>
        <a:p>
          <a:endParaRPr lang="pt-BR"/>
        </a:p>
      </dgm:t>
    </dgm:pt>
    <dgm:pt modelId="{63DA753D-A935-48A6-93B6-FE590C12F2E6}" type="parTrans" cxnId="{D774E6B9-C9EF-4198-9657-B122E35657FA}">
      <dgm:prSet/>
      <dgm:spPr/>
      <dgm:t>
        <a:bodyPr/>
        <a:lstStyle/>
        <a:p>
          <a:endParaRPr lang="pt-BR"/>
        </a:p>
      </dgm:t>
    </dgm:pt>
    <dgm:pt modelId="{D0C91DBD-362A-4E78-B660-5C3C667032F4}">
      <dgm:prSet custT="1"/>
      <dgm:spPr/>
      <dgm:t>
        <a:bodyPr/>
        <a:lstStyle/>
        <a:p>
          <a:pPr marL="171450" indent="0" algn="just">
            <a:buFontTx/>
            <a:buNone/>
            <a:tabLst>
              <a:tab pos="0" algn="l"/>
              <a:tab pos="630238" algn="l"/>
              <a:tab pos="1698625" algn="l"/>
            </a:tabLst>
          </a:pPr>
          <a:r>
            <a:rPr lang="pt-BR" sz="2000" i="1" dirty="0"/>
            <a:t>V - ciclos significativos de aumento da demanda dos serviços, em períodos distintos; e</a:t>
          </a:r>
        </a:p>
      </dgm:t>
    </dgm:pt>
    <dgm:pt modelId="{ADC505B8-C670-40DF-98DB-49B250FA5AA1}" type="sibTrans" cxnId="{81F2E6F3-B033-4BE4-A214-7C9C9D9DBEF0}">
      <dgm:prSet/>
      <dgm:spPr/>
      <dgm:t>
        <a:bodyPr/>
        <a:lstStyle/>
        <a:p>
          <a:endParaRPr lang="pt-BR"/>
        </a:p>
      </dgm:t>
    </dgm:pt>
    <dgm:pt modelId="{C00977BE-9552-4C46-9669-6958E4759BAA}" type="parTrans" cxnId="{81F2E6F3-B033-4BE4-A214-7C9C9D9DBEF0}">
      <dgm:prSet/>
      <dgm:spPr/>
      <dgm:t>
        <a:bodyPr/>
        <a:lstStyle/>
        <a:p>
          <a:endParaRPr lang="pt-BR"/>
        </a:p>
      </dgm:t>
    </dgm:pt>
    <dgm:pt modelId="{69D51D57-F1F9-4740-AA21-05B074D4C747}">
      <dgm:prSet custT="1"/>
      <dgm:spPr/>
      <dgm:t>
        <a:bodyPr/>
        <a:lstStyle/>
        <a:p>
          <a:pPr marL="171450" indent="0" algn="just">
            <a:buFontTx/>
            <a:buNone/>
            <a:tabLst>
              <a:tab pos="0" algn="l"/>
              <a:tab pos="630238" algn="l"/>
              <a:tab pos="1698625" algn="l"/>
            </a:tabLst>
          </a:pPr>
          <a:r>
            <a:rPr lang="pt-BR" sz="2000" i="1" dirty="0"/>
            <a:t>VI - capacidade de pagamento dos consumidores.” </a:t>
          </a:r>
        </a:p>
      </dgm:t>
    </dgm:pt>
    <dgm:pt modelId="{A17E475A-EF8F-4545-8A2D-3C4DBE72D2D9}" type="sibTrans" cxnId="{7800A42B-0EFA-4E4A-A583-F63D21135577}">
      <dgm:prSet/>
      <dgm:spPr/>
      <dgm:t>
        <a:bodyPr/>
        <a:lstStyle/>
        <a:p>
          <a:endParaRPr lang="pt-BR"/>
        </a:p>
      </dgm:t>
    </dgm:pt>
    <dgm:pt modelId="{3757F271-E966-438F-B519-B8247F6FB5A3}" type="parTrans" cxnId="{7800A42B-0EFA-4E4A-A583-F63D21135577}">
      <dgm:prSet/>
      <dgm:spPr/>
      <dgm:t>
        <a:bodyPr/>
        <a:lstStyle/>
        <a:p>
          <a:endParaRPr lang="pt-BR"/>
        </a:p>
      </dgm:t>
    </dgm:pt>
    <dgm:pt modelId="{DE0CF80D-A398-4E8B-846F-A0A147D6663E}">
      <dgm:prSet custT="1"/>
      <dgm:spPr/>
      <dgm:t>
        <a:bodyPr/>
        <a:lstStyle/>
        <a:p>
          <a:pPr marL="171450" indent="0" algn="just">
            <a:buFontTx/>
            <a:buNone/>
            <a:tabLst>
              <a:tab pos="0" algn="l"/>
              <a:tab pos="630238" algn="l"/>
              <a:tab pos="1698625" algn="l"/>
            </a:tabLst>
          </a:pPr>
          <a:r>
            <a:rPr lang="pt-BR" sz="2000" i="1" dirty="0"/>
            <a:t>III - quantidade mínima de consumo ou de utilização do serviço, visando à garantia de objetivos sociais, como a   preservação da saúde pública, o adequado atendimento dos usuários de menor renda e a proteção do meio ambiente;</a:t>
          </a:r>
        </a:p>
      </dgm:t>
    </dgm:pt>
    <dgm:pt modelId="{9A096E97-044D-4748-995D-F8248E851C83}" type="sibTrans" cxnId="{47A87563-8BDB-4E2E-B1E0-D3CCBACAB572}">
      <dgm:prSet/>
      <dgm:spPr/>
      <dgm:t>
        <a:bodyPr/>
        <a:lstStyle/>
        <a:p>
          <a:endParaRPr lang="pt-BR"/>
        </a:p>
      </dgm:t>
    </dgm:pt>
    <dgm:pt modelId="{78C76A6F-3D2E-4AB1-BC3C-CFA7495866C0}" type="parTrans" cxnId="{47A87563-8BDB-4E2E-B1E0-D3CCBACAB572}">
      <dgm:prSet/>
      <dgm:spPr/>
      <dgm:t>
        <a:bodyPr/>
        <a:lstStyle/>
        <a:p>
          <a:endParaRPr lang="pt-BR"/>
        </a:p>
      </dgm:t>
    </dgm:pt>
    <dgm:pt modelId="{355EBFE0-FB23-4E38-9019-F526F760FD82}">
      <dgm:prSet phldrT="[Texto]" custT="1"/>
      <dgm:spPr/>
      <dgm:t>
        <a:bodyPr/>
        <a:lstStyle/>
        <a:p>
          <a:pPr marL="171450" indent="0" algn="just">
            <a:buFontTx/>
            <a:buNone/>
            <a:tabLst>
              <a:tab pos="0" algn="l"/>
            </a:tabLst>
          </a:pPr>
          <a:endParaRPr lang="es-AR" sz="800" i="0" u="sng" dirty="0"/>
        </a:p>
      </dgm:t>
    </dgm:pt>
    <dgm:pt modelId="{D6A300AD-86CF-46E2-B8B4-7B094E6A8900}" type="parTrans" cxnId="{18834DC8-C9BD-4FF5-B48B-3C0682F088DD}">
      <dgm:prSet/>
      <dgm:spPr/>
    </dgm:pt>
    <dgm:pt modelId="{800C493F-C17E-4B87-9EB6-1F065C91546A}" type="sibTrans" cxnId="{18834DC8-C9BD-4FF5-B48B-3C0682F088DD}">
      <dgm:prSet/>
      <dgm:spPr/>
    </dgm:pt>
    <dgm:pt modelId="{186D7E68-6D1A-4876-B04D-CBA1A0F9FE95}" type="pres">
      <dgm:prSet presAssocID="{17EED34F-0EB1-4D10-AAAC-28BA1E30C7F9}" presName="linear" presStyleCnt="0">
        <dgm:presLayoutVars>
          <dgm:animLvl val="lvl"/>
          <dgm:resizeHandles val="exact"/>
        </dgm:presLayoutVars>
      </dgm:prSet>
      <dgm:spPr/>
    </dgm:pt>
    <dgm:pt modelId="{09B401B9-67BF-494B-8CE3-026528D3C609}" type="pres">
      <dgm:prSet presAssocID="{1AA19886-7007-432A-8472-32CF76641056}" presName="parentText" presStyleLbl="node1" presStyleIdx="0" presStyleCnt="1" custScaleY="13326" custLinFactNeighborY="-19270">
        <dgm:presLayoutVars>
          <dgm:chMax val="0"/>
          <dgm:bulletEnabled val="1"/>
        </dgm:presLayoutVars>
      </dgm:prSet>
      <dgm:spPr/>
    </dgm:pt>
    <dgm:pt modelId="{9B830D76-CFC9-452B-A27B-4D8A140CBCDE}" type="pres">
      <dgm:prSet presAssocID="{1AA19886-7007-432A-8472-32CF76641056}" presName="childText" presStyleLbl="revTx" presStyleIdx="0" presStyleCnt="1" custScaleY="122720" custLinFactNeighborY="-238">
        <dgm:presLayoutVars>
          <dgm:bulletEnabled val="1"/>
        </dgm:presLayoutVars>
      </dgm:prSet>
      <dgm:spPr/>
    </dgm:pt>
  </dgm:ptLst>
  <dgm:cxnLst>
    <dgm:cxn modelId="{D2DAC51F-0731-4205-A805-BFCFAA4FC808}" type="presOf" srcId="{999A4112-4C1F-4DAC-A268-9F42BEE221AD}" destId="{9B830D76-CFC9-452B-A27B-4D8A140CBCDE}" srcOrd="0" destOrd="0" presId="urn:microsoft.com/office/officeart/2005/8/layout/vList2"/>
    <dgm:cxn modelId="{7800A42B-0EFA-4E4A-A583-F63D21135577}" srcId="{355EBFE0-FB23-4E38-9019-F526F760FD82}" destId="{69D51D57-F1F9-4740-AA21-05B074D4C747}" srcOrd="5" destOrd="0" parTransId="{3757F271-E966-438F-B519-B8247F6FB5A3}" sibTransId="{A17E475A-EF8F-4545-8A2D-3C4DBE72D2D9}"/>
    <dgm:cxn modelId="{D8308C2D-B8CB-4587-993A-DBC0621BB058}" srcId="{1AA19886-7007-432A-8472-32CF76641056}" destId="{999A4112-4C1F-4DAC-A268-9F42BEE221AD}" srcOrd="0" destOrd="0" parTransId="{02CBDB8E-87D3-4E4F-828A-C635904DCE2A}" sibTransId="{009E3695-02CC-413E-A6AE-C2915678954A}"/>
    <dgm:cxn modelId="{EB74133F-DEC9-438E-8A84-68E51CA35098}" type="presOf" srcId="{1AA19886-7007-432A-8472-32CF76641056}" destId="{09B401B9-67BF-494B-8CE3-026528D3C609}" srcOrd="0" destOrd="0" presId="urn:microsoft.com/office/officeart/2005/8/layout/vList2"/>
    <dgm:cxn modelId="{FEC2975D-F652-481C-82B1-0B2659EA3530}" type="presOf" srcId="{355EBFE0-FB23-4E38-9019-F526F760FD82}" destId="{9B830D76-CFC9-452B-A27B-4D8A140CBCDE}" srcOrd="0" destOrd="1" presId="urn:microsoft.com/office/officeart/2005/8/layout/vList2"/>
    <dgm:cxn modelId="{9D7CE661-681F-4063-8F47-ACC3B7857C51}" type="presOf" srcId="{69D51D57-F1F9-4740-AA21-05B074D4C747}" destId="{9B830D76-CFC9-452B-A27B-4D8A140CBCDE}" srcOrd="0" destOrd="7" presId="urn:microsoft.com/office/officeart/2005/8/layout/vList2"/>
    <dgm:cxn modelId="{47A87563-8BDB-4E2E-B1E0-D3CCBACAB572}" srcId="{355EBFE0-FB23-4E38-9019-F526F760FD82}" destId="{DE0CF80D-A398-4E8B-846F-A0A147D6663E}" srcOrd="2" destOrd="0" parTransId="{78C76A6F-3D2E-4AB1-BC3C-CFA7495866C0}" sibTransId="{9A096E97-044D-4748-995D-F8248E851C83}"/>
    <dgm:cxn modelId="{87394E47-6AA0-46D9-964C-E97D7BB22F73}" type="presOf" srcId="{51C526A3-9D01-4D4C-9A7A-665BA27C80E0}" destId="{9B830D76-CFC9-452B-A27B-4D8A140CBCDE}" srcOrd="0" destOrd="3" presId="urn:microsoft.com/office/officeart/2005/8/layout/vList2"/>
    <dgm:cxn modelId="{4BE9C473-C93B-46A5-8CAA-A65C631F0BF2}" srcId="{355EBFE0-FB23-4E38-9019-F526F760FD82}" destId="{51C526A3-9D01-4D4C-9A7A-665BA27C80E0}" srcOrd="1" destOrd="0" parTransId="{A5E2D56F-8219-4AC3-A8CF-D50B2A6AB676}" sibTransId="{E0473652-5E26-4451-A684-89CF745AAD13}"/>
    <dgm:cxn modelId="{9119BD7E-970C-4FCC-B165-7B6671F04A0F}" type="presOf" srcId="{DE0CF80D-A398-4E8B-846F-A0A147D6663E}" destId="{9B830D76-CFC9-452B-A27B-4D8A140CBCDE}" srcOrd="0" destOrd="4" presId="urn:microsoft.com/office/officeart/2005/8/layout/vList2"/>
    <dgm:cxn modelId="{808D7A96-3F3B-4283-99AD-401210B9A2D5}" type="presOf" srcId="{F49F909A-5ACA-4D45-862E-3D704C949407}" destId="{9B830D76-CFC9-452B-A27B-4D8A140CBCDE}" srcOrd="0" destOrd="2" presId="urn:microsoft.com/office/officeart/2005/8/layout/vList2"/>
    <dgm:cxn modelId="{5BA3F0A0-F0D9-4DF8-ABB5-FF4FFE89CD52}" type="presOf" srcId="{D0C91DBD-362A-4E78-B660-5C3C667032F4}" destId="{9B830D76-CFC9-452B-A27B-4D8A140CBCDE}" srcOrd="0" destOrd="6" presId="urn:microsoft.com/office/officeart/2005/8/layout/vList2"/>
    <dgm:cxn modelId="{D774E6B9-C9EF-4198-9657-B122E35657FA}" srcId="{355EBFE0-FB23-4E38-9019-F526F760FD82}" destId="{5047E274-634C-469C-BEA0-B4C0A2158766}" srcOrd="3" destOrd="0" parTransId="{63DA753D-A935-48A6-93B6-FE590C12F2E6}" sibTransId="{89F552D8-AB1A-47C9-941F-2949210F535E}"/>
    <dgm:cxn modelId="{3CF377C5-A632-4266-BFD6-A8E3CAE11B7F}" type="presOf" srcId="{17EED34F-0EB1-4D10-AAAC-28BA1E30C7F9}" destId="{186D7E68-6D1A-4876-B04D-CBA1A0F9FE95}" srcOrd="0" destOrd="0" presId="urn:microsoft.com/office/officeart/2005/8/layout/vList2"/>
    <dgm:cxn modelId="{2C516EC6-820F-43CD-B6D1-5724776DAC89}" srcId="{355EBFE0-FB23-4E38-9019-F526F760FD82}" destId="{F49F909A-5ACA-4D45-862E-3D704C949407}" srcOrd="0" destOrd="0" parTransId="{127097F6-0FFF-4DD9-8AFC-3EAACD39ADD4}" sibTransId="{F371F9D8-3169-41AE-930E-0E35CEF7DDF7}"/>
    <dgm:cxn modelId="{18834DC8-C9BD-4FF5-B48B-3C0682F088DD}" srcId="{1AA19886-7007-432A-8472-32CF76641056}" destId="{355EBFE0-FB23-4E38-9019-F526F760FD82}" srcOrd="1" destOrd="0" parTransId="{D6A300AD-86CF-46E2-B8B4-7B094E6A8900}" sibTransId="{800C493F-C17E-4B87-9EB6-1F065C91546A}"/>
    <dgm:cxn modelId="{35DAF8E1-186C-4E85-9D7F-CC2380C08CBA}" type="presOf" srcId="{5047E274-634C-469C-BEA0-B4C0A2158766}" destId="{9B830D76-CFC9-452B-A27B-4D8A140CBCDE}" srcOrd="0" destOrd="5" presId="urn:microsoft.com/office/officeart/2005/8/layout/vList2"/>
    <dgm:cxn modelId="{0D6593EB-8CC4-436E-B8D3-3477524BB07C}" srcId="{17EED34F-0EB1-4D10-AAAC-28BA1E30C7F9}" destId="{1AA19886-7007-432A-8472-32CF76641056}" srcOrd="0" destOrd="0" parTransId="{70BB4462-8B42-433C-8AB2-8271454BDB55}" sibTransId="{D9DF4B27-CC40-4937-8F00-6FA0AD64AAD3}"/>
    <dgm:cxn modelId="{81F2E6F3-B033-4BE4-A214-7C9C9D9DBEF0}" srcId="{355EBFE0-FB23-4E38-9019-F526F760FD82}" destId="{D0C91DBD-362A-4E78-B660-5C3C667032F4}" srcOrd="4" destOrd="0" parTransId="{C00977BE-9552-4C46-9669-6958E4759BAA}" sibTransId="{ADC505B8-C670-40DF-98DB-49B250FA5AA1}"/>
    <dgm:cxn modelId="{9251A3C5-5E37-4CDE-9562-BD1B1EADD216}" type="presParOf" srcId="{186D7E68-6D1A-4876-B04D-CBA1A0F9FE95}" destId="{09B401B9-67BF-494B-8CE3-026528D3C609}" srcOrd="0" destOrd="0" presId="urn:microsoft.com/office/officeart/2005/8/layout/vList2"/>
    <dgm:cxn modelId="{D5520C0E-AF85-43C2-B15B-B67974B8F8C8}" type="presParOf" srcId="{186D7E68-6D1A-4876-B04D-CBA1A0F9FE95}" destId="{9B830D76-CFC9-452B-A27B-4D8A140CBCD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EED34F-0EB1-4D10-AAAC-28BA1E30C7F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999A4112-4C1F-4DAC-A268-9F42BEE221AD}">
      <dgm:prSet phldrT="[Texto]" custT="1"/>
      <dgm:spPr/>
      <dgm:t>
        <a:bodyPr/>
        <a:lstStyle/>
        <a:p>
          <a:pPr marL="114300" indent="0" algn="just">
            <a:buFontTx/>
            <a:buNone/>
          </a:pPr>
          <a:r>
            <a:rPr lang="pt-BR" sz="2000" i="1" dirty="0"/>
            <a:t>§1º do Art. 29 (11.445/2007) e do art. 40 (9.096/2008): </a:t>
          </a:r>
          <a:r>
            <a:rPr lang="pt-BR" sz="2000" u="none" dirty="0"/>
            <a:t>Diretrizes para a instituição das tarifas para os serviços de saneamento básico:</a:t>
          </a:r>
          <a:endParaRPr lang="es-AR" sz="2000" u="none" dirty="0"/>
        </a:p>
      </dgm:t>
    </dgm:pt>
    <dgm:pt modelId="{009E3695-02CC-413E-A6AE-C2915678954A}" type="sibTrans" cxnId="{D8308C2D-B8CB-4587-993A-DBC0621BB058}">
      <dgm:prSet/>
      <dgm:spPr/>
      <dgm:t>
        <a:bodyPr/>
        <a:lstStyle/>
        <a:p>
          <a:pPr algn="just"/>
          <a:endParaRPr lang="es-AR"/>
        </a:p>
      </dgm:t>
    </dgm:pt>
    <dgm:pt modelId="{02CBDB8E-87D3-4E4F-828A-C635904DCE2A}" type="parTrans" cxnId="{D8308C2D-B8CB-4587-993A-DBC0621BB058}">
      <dgm:prSet/>
      <dgm:spPr/>
      <dgm:t>
        <a:bodyPr/>
        <a:lstStyle/>
        <a:p>
          <a:pPr algn="just"/>
          <a:endParaRPr lang="es-AR"/>
        </a:p>
      </dgm:t>
    </dgm:pt>
    <dgm:pt modelId="{1AA19886-7007-432A-8472-32CF76641056}">
      <dgm:prSet phldrT="[Texto]" custT="1"/>
      <dgm:spPr/>
      <dgm:t>
        <a:bodyPr/>
        <a:lstStyle/>
        <a:p>
          <a:pPr algn="just"/>
          <a:r>
            <a:rPr lang="pt-BR" sz="2000" dirty="0"/>
            <a:t>Todos os fatores citados anteriormente fazem parte da estrutura tarifária atual e foram reavaliados nos estudos para a proposição da nova estrutura tarifária. Também foram obedecidos os dispositivos da Lei Estadual nº 9.096/2008, que ecoa a legislação federal e que instituiu, por alteração trazida pela Lei nº 10.495/2016, a tarifa por disponibilidade.</a:t>
          </a:r>
          <a:endParaRPr lang="es-AR" sz="2000" dirty="0"/>
        </a:p>
      </dgm:t>
    </dgm:pt>
    <dgm:pt modelId="{D9DF4B27-CC40-4937-8F00-6FA0AD64AAD3}" type="sibTrans" cxnId="{0D6593EB-8CC4-436E-B8D3-3477524BB07C}">
      <dgm:prSet/>
      <dgm:spPr/>
      <dgm:t>
        <a:bodyPr/>
        <a:lstStyle/>
        <a:p>
          <a:pPr algn="just"/>
          <a:endParaRPr lang="es-AR"/>
        </a:p>
      </dgm:t>
    </dgm:pt>
    <dgm:pt modelId="{70BB4462-8B42-433C-8AB2-8271454BDB55}" type="parTrans" cxnId="{0D6593EB-8CC4-436E-B8D3-3477524BB07C}">
      <dgm:prSet/>
      <dgm:spPr/>
      <dgm:t>
        <a:bodyPr/>
        <a:lstStyle/>
        <a:p>
          <a:pPr algn="just"/>
          <a:endParaRPr lang="es-AR"/>
        </a:p>
      </dgm:t>
    </dgm:pt>
    <dgm:pt modelId="{1A47C7DA-547C-4102-9E17-FC9F6C48630B}">
      <dgm:prSet custT="1"/>
      <dgm:spPr/>
      <dgm:t>
        <a:bodyPr/>
        <a:lstStyle/>
        <a:p>
          <a:pPr marL="361950" indent="0" algn="just">
            <a:buFontTx/>
            <a:buNone/>
            <a:tabLst>
              <a:tab pos="266700" algn="l"/>
            </a:tabLst>
          </a:pPr>
          <a:r>
            <a:rPr lang="pt-BR" sz="1800" u="none" dirty="0"/>
            <a:t>I - prioridade para atendimento das </a:t>
          </a:r>
          <a:r>
            <a:rPr lang="pt-BR" sz="1800" b="1" u="none" dirty="0"/>
            <a:t>funções essenciais relacionadas à saúde pública</a:t>
          </a:r>
          <a:r>
            <a:rPr lang="pt-BR" sz="1800" u="none" dirty="0"/>
            <a:t>;</a:t>
          </a:r>
        </a:p>
      </dgm:t>
    </dgm:pt>
    <dgm:pt modelId="{F22FEC76-A239-4E11-8825-8121F1BC2A62}" type="parTrans" cxnId="{5E3DDC2C-E0CF-4FB6-8014-82E48D95528E}">
      <dgm:prSet/>
      <dgm:spPr/>
      <dgm:t>
        <a:bodyPr/>
        <a:lstStyle/>
        <a:p>
          <a:endParaRPr lang="pt-BR"/>
        </a:p>
      </dgm:t>
    </dgm:pt>
    <dgm:pt modelId="{6034801C-1A1B-4CA0-81AC-D0EB94B67BCE}" type="sibTrans" cxnId="{5E3DDC2C-E0CF-4FB6-8014-82E48D95528E}">
      <dgm:prSet/>
      <dgm:spPr/>
      <dgm:t>
        <a:bodyPr/>
        <a:lstStyle/>
        <a:p>
          <a:endParaRPr lang="pt-BR"/>
        </a:p>
      </dgm:t>
    </dgm:pt>
    <dgm:pt modelId="{B60F51AE-7AA0-436F-A035-B6897C31416B}">
      <dgm:prSet custT="1"/>
      <dgm:spPr/>
      <dgm:t>
        <a:bodyPr/>
        <a:lstStyle/>
        <a:p>
          <a:pPr marL="361950" indent="0" algn="just">
            <a:buFontTx/>
            <a:buNone/>
            <a:tabLst>
              <a:tab pos="266700" algn="l"/>
            </a:tabLst>
          </a:pPr>
          <a:r>
            <a:rPr lang="pt-BR" sz="1800" u="none" dirty="0"/>
            <a:t>II - </a:t>
          </a:r>
          <a:r>
            <a:rPr lang="pt-BR" sz="1800" b="1" u="none" dirty="0"/>
            <a:t>ampliação do acesso dos cidadãos e localidades de baixa renda</a:t>
          </a:r>
          <a:r>
            <a:rPr lang="pt-BR" sz="1800" u="none" dirty="0"/>
            <a:t> aos serviços;</a:t>
          </a:r>
        </a:p>
      </dgm:t>
    </dgm:pt>
    <dgm:pt modelId="{B70336F1-EA50-4C93-9693-0278972C3116}" type="parTrans" cxnId="{A697FDAA-42CC-4553-8112-D81658FDE7BF}">
      <dgm:prSet/>
      <dgm:spPr/>
      <dgm:t>
        <a:bodyPr/>
        <a:lstStyle/>
        <a:p>
          <a:endParaRPr lang="pt-BR"/>
        </a:p>
      </dgm:t>
    </dgm:pt>
    <dgm:pt modelId="{1D438377-2253-42A9-89C4-857CDD06A4ED}" type="sibTrans" cxnId="{A697FDAA-42CC-4553-8112-D81658FDE7BF}">
      <dgm:prSet/>
      <dgm:spPr/>
      <dgm:t>
        <a:bodyPr/>
        <a:lstStyle/>
        <a:p>
          <a:endParaRPr lang="pt-BR"/>
        </a:p>
      </dgm:t>
    </dgm:pt>
    <dgm:pt modelId="{973F8355-9835-45DB-9006-9D22A1A2C33C}">
      <dgm:prSet custT="1"/>
      <dgm:spPr/>
      <dgm:t>
        <a:bodyPr/>
        <a:lstStyle/>
        <a:p>
          <a:pPr marL="361950" indent="0" algn="just">
            <a:buFontTx/>
            <a:buNone/>
            <a:tabLst>
              <a:tab pos="266700" algn="l"/>
            </a:tabLst>
          </a:pPr>
          <a:r>
            <a:rPr lang="pt-BR" sz="1800" u="none" dirty="0"/>
            <a:t>III - </a:t>
          </a:r>
          <a:r>
            <a:rPr lang="pt-BR" sz="1800" b="1" u="none" dirty="0"/>
            <a:t>geração dos recursos necessários para realização dos investimentos</a:t>
          </a:r>
          <a:r>
            <a:rPr lang="pt-BR" sz="1800" u="none" dirty="0"/>
            <a:t>, objetivando o cumprimento das metas e objetivos do serviço;</a:t>
          </a:r>
        </a:p>
      </dgm:t>
    </dgm:pt>
    <dgm:pt modelId="{21B68CD7-1D38-44F6-B54B-4AE6FDB1F946}" type="parTrans" cxnId="{02A3D397-1F52-48CA-88DF-031ECBC27F01}">
      <dgm:prSet/>
      <dgm:spPr/>
      <dgm:t>
        <a:bodyPr/>
        <a:lstStyle/>
        <a:p>
          <a:endParaRPr lang="pt-BR"/>
        </a:p>
      </dgm:t>
    </dgm:pt>
    <dgm:pt modelId="{54DC4196-C7F0-4D94-AFC7-003186320701}" type="sibTrans" cxnId="{02A3D397-1F52-48CA-88DF-031ECBC27F01}">
      <dgm:prSet/>
      <dgm:spPr/>
      <dgm:t>
        <a:bodyPr/>
        <a:lstStyle/>
        <a:p>
          <a:endParaRPr lang="pt-BR"/>
        </a:p>
      </dgm:t>
    </dgm:pt>
    <dgm:pt modelId="{F3697D29-440C-4401-9974-A07CF501609B}">
      <dgm:prSet custT="1"/>
      <dgm:spPr/>
      <dgm:t>
        <a:bodyPr/>
        <a:lstStyle/>
        <a:p>
          <a:pPr marL="361950" indent="0" algn="just">
            <a:buFontTx/>
            <a:buNone/>
            <a:tabLst>
              <a:tab pos="266700" algn="l"/>
            </a:tabLst>
          </a:pPr>
          <a:r>
            <a:rPr lang="pt-BR" sz="1800" u="none" dirty="0"/>
            <a:t>IV - </a:t>
          </a:r>
          <a:r>
            <a:rPr lang="pt-BR" sz="1800" b="1" u="none" dirty="0"/>
            <a:t>inibição do consumo supérfluo e do desperdício de recursos</a:t>
          </a:r>
          <a:r>
            <a:rPr lang="pt-BR" sz="1800" u="none" dirty="0"/>
            <a:t>;</a:t>
          </a:r>
        </a:p>
      </dgm:t>
    </dgm:pt>
    <dgm:pt modelId="{B0635B35-B1ED-4C6D-B299-C4D3667BA6E1}" type="parTrans" cxnId="{D240AD5A-7008-46AF-8DDB-4E1CEE0A0A30}">
      <dgm:prSet/>
      <dgm:spPr/>
      <dgm:t>
        <a:bodyPr/>
        <a:lstStyle/>
        <a:p>
          <a:endParaRPr lang="pt-BR"/>
        </a:p>
      </dgm:t>
    </dgm:pt>
    <dgm:pt modelId="{716AEDD2-705E-46A1-8F9F-86CA9BC94432}" type="sibTrans" cxnId="{D240AD5A-7008-46AF-8DDB-4E1CEE0A0A30}">
      <dgm:prSet/>
      <dgm:spPr/>
      <dgm:t>
        <a:bodyPr/>
        <a:lstStyle/>
        <a:p>
          <a:endParaRPr lang="pt-BR"/>
        </a:p>
      </dgm:t>
    </dgm:pt>
    <dgm:pt modelId="{7432CCBA-DF85-4A3C-87DB-CA8B540F53CB}">
      <dgm:prSet custT="1"/>
      <dgm:spPr/>
      <dgm:t>
        <a:bodyPr/>
        <a:lstStyle/>
        <a:p>
          <a:pPr marL="361950" indent="0" algn="just">
            <a:buFontTx/>
            <a:buNone/>
            <a:tabLst>
              <a:tab pos="266700" algn="l"/>
            </a:tabLst>
          </a:pPr>
          <a:r>
            <a:rPr lang="pt-BR" sz="1800" u="none" dirty="0"/>
            <a:t>V - </a:t>
          </a:r>
          <a:r>
            <a:rPr lang="pt-BR" sz="1800" b="1" u="none" dirty="0"/>
            <a:t>recuperação dos custos </a:t>
          </a:r>
          <a:r>
            <a:rPr lang="pt-BR" sz="1800" u="none" dirty="0"/>
            <a:t>incorridos na prestação do serviço, em regime de eficiência;</a:t>
          </a:r>
        </a:p>
      </dgm:t>
    </dgm:pt>
    <dgm:pt modelId="{127DB779-772A-47AF-BFEA-24282968A7B2}" type="parTrans" cxnId="{52B1766C-E262-47BB-9267-F2BB3EBC78B5}">
      <dgm:prSet/>
      <dgm:spPr/>
      <dgm:t>
        <a:bodyPr/>
        <a:lstStyle/>
        <a:p>
          <a:endParaRPr lang="pt-BR"/>
        </a:p>
      </dgm:t>
    </dgm:pt>
    <dgm:pt modelId="{1E65FE9A-91AE-4B31-B0BA-1B060469C70E}" type="sibTrans" cxnId="{52B1766C-E262-47BB-9267-F2BB3EBC78B5}">
      <dgm:prSet/>
      <dgm:spPr/>
      <dgm:t>
        <a:bodyPr/>
        <a:lstStyle/>
        <a:p>
          <a:endParaRPr lang="pt-BR"/>
        </a:p>
      </dgm:t>
    </dgm:pt>
    <dgm:pt modelId="{C71C0DE1-96B0-467A-B08D-947C8F0CF8F5}">
      <dgm:prSet custT="1"/>
      <dgm:spPr/>
      <dgm:t>
        <a:bodyPr/>
        <a:lstStyle/>
        <a:p>
          <a:pPr marL="361950" indent="0" algn="just">
            <a:buFontTx/>
            <a:buNone/>
            <a:tabLst>
              <a:tab pos="266700" algn="l"/>
            </a:tabLst>
          </a:pPr>
          <a:r>
            <a:rPr lang="pt-BR" sz="1800" u="none" dirty="0"/>
            <a:t>VI - </a:t>
          </a:r>
          <a:r>
            <a:rPr lang="pt-BR" sz="1800" b="1" u="none" dirty="0"/>
            <a:t>remuneração adequada do capital investido </a:t>
          </a:r>
          <a:r>
            <a:rPr lang="pt-BR" sz="1800" u="none" dirty="0"/>
            <a:t>pelos prestadores dos serviços;</a:t>
          </a:r>
        </a:p>
      </dgm:t>
    </dgm:pt>
    <dgm:pt modelId="{60DD2D41-1362-4E34-A0D7-5BAE405350ED}" type="parTrans" cxnId="{F20D6FAA-2498-4C2D-A77B-46E1A24EE304}">
      <dgm:prSet/>
      <dgm:spPr/>
      <dgm:t>
        <a:bodyPr/>
        <a:lstStyle/>
        <a:p>
          <a:endParaRPr lang="pt-BR"/>
        </a:p>
      </dgm:t>
    </dgm:pt>
    <dgm:pt modelId="{9E5CA70F-6839-4EB8-AA10-2EA61C2B455C}" type="sibTrans" cxnId="{F20D6FAA-2498-4C2D-A77B-46E1A24EE304}">
      <dgm:prSet/>
      <dgm:spPr/>
      <dgm:t>
        <a:bodyPr/>
        <a:lstStyle/>
        <a:p>
          <a:endParaRPr lang="pt-BR"/>
        </a:p>
      </dgm:t>
    </dgm:pt>
    <dgm:pt modelId="{07D8B5E5-1DD4-474C-B248-E5FBC7F5A1F9}">
      <dgm:prSet custT="1"/>
      <dgm:spPr/>
      <dgm:t>
        <a:bodyPr/>
        <a:lstStyle/>
        <a:p>
          <a:pPr marL="361950" indent="0" algn="just">
            <a:buFontTx/>
            <a:buNone/>
            <a:tabLst>
              <a:tab pos="266700" algn="l"/>
            </a:tabLst>
          </a:pPr>
          <a:r>
            <a:rPr lang="pt-BR" sz="1800" u="none" dirty="0"/>
            <a:t>VII - </a:t>
          </a:r>
          <a:r>
            <a:rPr lang="pt-BR" sz="1800" b="1" u="none" dirty="0"/>
            <a:t>estímulo ao uso de tecnologias modernas e eficientes</a:t>
          </a:r>
          <a:r>
            <a:rPr lang="pt-BR" sz="1800" u="none" dirty="0"/>
            <a:t>, compatíveis com os níveis exigidos de qualidade, continuidade e segurança na prestação dos serviços;</a:t>
          </a:r>
        </a:p>
      </dgm:t>
    </dgm:pt>
    <dgm:pt modelId="{ADDC8AF6-ACAC-4806-B6A6-D9F650013ED4}" type="parTrans" cxnId="{4A365BC6-3026-4F6A-BDC6-5F93ECD80BC3}">
      <dgm:prSet/>
      <dgm:spPr/>
      <dgm:t>
        <a:bodyPr/>
        <a:lstStyle/>
        <a:p>
          <a:endParaRPr lang="pt-BR"/>
        </a:p>
      </dgm:t>
    </dgm:pt>
    <dgm:pt modelId="{B8F42E6E-3F33-4D2D-B955-0C666727AF58}" type="sibTrans" cxnId="{4A365BC6-3026-4F6A-BDC6-5F93ECD80BC3}">
      <dgm:prSet/>
      <dgm:spPr/>
      <dgm:t>
        <a:bodyPr/>
        <a:lstStyle/>
        <a:p>
          <a:endParaRPr lang="pt-BR"/>
        </a:p>
      </dgm:t>
    </dgm:pt>
    <dgm:pt modelId="{EB0DE1F2-EF88-4587-B58E-8432E0DAF32A}">
      <dgm:prSet custT="1"/>
      <dgm:spPr/>
      <dgm:t>
        <a:bodyPr/>
        <a:lstStyle/>
        <a:p>
          <a:pPr marL="361950" indent="0" algn="just">
            <a:buFontTx/>
            <a:buNone/>
            <a:tabLst>
              <a:tab pos="266700" algn="l"/>
            </a:tabLst>
          </a:pPr>
          <a:r>
            <a:rPr lang="pt-BR" sz="1800" u="none" dirty="0"/>
            <a:t>VIII - </a:t>
          </a:r>
          <a:r>
            <a:rPr lang="pt-BR" sz="1800" b="1" u="none" dirty="0"/>
            <a:t>incentivo à eficiência </a:t>
          </a:r>
          <a:r>
            <a:rPr lang="pt-BR" sz="1800" u="none" dirty="0"/>
            <a:t>dos prestadores dos serviços.</a:t>
          </a:r>
        </a:p>
      </dgm:t>
    </dgm:pt>
    <dgm:pt modelId="{81B415B6-56FB-49A5-B2D1-A5564C903919}" type="parTrans" cxnId="{4AD6440F-C02D-453D-9D2B-4B1498567257}">
      <dgm:prSet/>
      <dgm:spPr/>
      <dgm:t>
        <a:bodyPr/>
        <a:lstStyle/>
        <a:p>
          <a:endParaRPr lang="pt-BR"/>
        </a:p>
      </dgm:t>
    </dgm:pt>
    <dgm:pt modelId="{99B8CEFD-69A7-45FF-80E7-6AEB9E93F326}" type="sibTrans" cxnId="{4AD6440F-C02D-453D-9D2B-4B1498567257}">
      <dgm:prSet/>
      <dgm:spPr/>
      <dgm:t>
        <a:bodyPr/>
        <a:lstStyle/>
        <a:p>
          <a:endParaRPr lang="pt-BR"/>
        </a:p>
      </dgm:t>
    </dgm:pt>
    <dgm:pt modelId="{3D1263D8-58BA-4D53-A925-E6562D37163A}">
      <dgm:prSet phldrT="[Texto]" custT="1"/>
      <dgm:spPr/>
      <dgm:t>
        <a:bodyPr/>
        <a:lstStyle/>
        <a:p>
          <a:pPr marL="114300" indent="0" algn="just">
            <a:buFontTx/>
            <a:buNone/>
          </a:pPr>
          <a:endParaRPr lang="es-AR" sz="100" u="none" dirty="0"/>
        </a:p>
      </dgm:t>
    </dgm:pt>
    <dgm:pt modelId="{F5C60831-846A-4A0A-83C4-939BEC3A7E8B}" type="parTrans" cxnId="{1DBF08EF-7925-4509-9819-05A6223F2603}">
      <dgm:prSet/>
      <dgm:spPr/>
      <dgm:t>
        <a:bodyPr/>
        <a:lstStyle/>
        <a:p>
          <a:endParaRPr lang="pt-BR"/>
        </a:p>
      </dgm:t>
    </dgm:pt>
    <dgm:pt modelId="{E40DAF8B-944A-425B-97DF-023C0F14574D}" type="sibTrans" cxnId="{1DBF08EF-7925-4509-9819-05A6223F2603}">
      <dgm:prSet/>
      <dgm:spPr/>
      <dgm:t>
        <a:bodyPr/>
        <a:lstStyle/>
        <a:p>
          <a:endParaRPr lang="pt-BR"/>
        </a:p>
      </dgm:t>
    </dgm:pt>
    <dgm:pt modelId="{186D7E68-6D1A-4876-B04D-CBA1A0F9FE95}" type="pres">
      <dgm:prSet presAssocID="{17EED34F-0EB1-4D10-AAAC-28BA1E30C7F9}" presName="linear" presStyleCnt="0">
        <dgm:presLayoutVars>
          <dgm:animLvl val="lvl"/>
          <dgm:resizeHandles val="exact"/>
        </dgm:presLayoutVars>
      </dgm:prSet>
      <dgm:spPr/>
    </dgm:pt>
    <dgm:pt modelId="{09B401B9-67BF-494B-8CE3-026528D3C609}" type="pres">
      <dgm:prSet presAssocID="{1AA19886-7007-432A-8472-32CF76641056}" presName="parentText" presStyleLbl="node1" presStyleIdx="0" presStyleCnt="1" custLinFactNeighborX="602" custLinFactNeighborY="-3406">
        <dgm:presLayoutVars>
          <dgm:chMax val="0"/>
          <dgm:bulletEnabled val="1"/>
        </dgm:presLayoutVars>
      </dgm:prSet>
      <dgm:spPr/>
    </dgm:pt>
    <dgm:pt modelId="{9B830D76-CFC9-452B-A27B-4D8A140CBCDE}" type="pres">
      <dgm:prSet presAssocID="{1AA19886-7007-432A-8472-32CF76641056}" presName="childText" presStyleLbl="revTx" presStyleIdx="0" presStyleCnt="1" custScaleY="114405" custLinFactNeighborY="1004">
        <dgm:presLayoutVars>
          <dgm:bulletEnabled val="1"/>
        </dgm:presLayoutVars>
      </dgm:prSet>
      <dgm:spPr/>
    </dgm:pt>
  </dgm:ptLst>
  <dgm:cxnLst>
    <dgm:cxn modelId="{15B46609-32EF-4A83-9175-F73336098432}" type="presOf" srcId="{EB0DE1F2-EF88-4587-B58E-8432E0DAF32A}" destId="{9B830D76-CFC9-452B-A27B-4D8A140CBCDE}" srcOrd="0" destOrd="9" presId="urn:microsoft.com/office/officeart/2005/8/layout/vList2"/>
    <dgm:cxn modelId="{4AD6440F-C02D-453D-9D2B-4B1498567257}" srcId="{1AA19886-7007-432A-8472-32CF76641056}" destId="{EB0DE1F2-EF88-4587-B58E-8432E0DAF32A}" srcOrd="9" destOrd="0" parTransId="{81B415B6-56FB-49A5-B2D1-A5564C903919}" sibTransId="{99B8CEFD-69A7-45FF-80E7-6AEB9E93F326}"/>
    <dgm:cxn modelId="{5DC0D71C-62F6-40BD-BDC2-0E1569540808}" type="presOf" srcId="{07D8B5E5-1DD4-474C-B248-E5FBC7F5A1F9}" destId="{9B830D76-CFC9-452B-A27B-4D8A140CBCDE}" srcOrd="0" destOrd="8" presId="urn:microsoft.com/office/officeart/2005/8/layout/vList2"/>
    <dgm:cxn modelId="{D2DAC51F-0731-4205-A805-BFCFAA4FC808}" type="presOf" srcId="{999A4112-4C1F-4DAC-A268-9F42BEE221AD}" destId="{9B830D76-CFC9-452B-A27B-4D8A140CBCDE}" srcOrd="0" destOrd="0" presId="urn:microsoft.com/office/officeart/2005/8/layout/vList2"/>
    <dgm:cxn modelId="{5E3DDC2C-E0CF-4FB6-8014-82E48D95528E}" srcId="{1AA19886-7007-432A-8472-32CF76641056}" destId="{1A47C7DA-547C-4102-9E17-FC9F6C48630B}" srcOrd="2" destOrd="0" parTransId="{F22FEC76-A239-4E11-8825-8121F1BC2A62}" sibTransId="{6034801C-1A1B-4CA0-81AC-D0EB94B67BCE}"/>
    <dgm:cxn modelId="{D8308C2D-B8CB-4587-993A-DBC0621BB058}" srcId="{1AA19886-7007-432A-8472-32CF76641056}" destId="{999A4112-4C1F-4DAC-A268-9F42BEE221AD}" srcOrd="0" destOrd="0" parTransId="{02CBDB8E-87D3-4E4F-828A-C635904DCE2A}" sibTransId="{009E3695-02CC-413E-A6AE-C2915678954A}"/>
    <dgm:cxn modelId="{EB74133F-DEC9-438E-8A84-68E51CA35098}" type="presOf" srcId="{1AA19886-7007-432A-8472-32CF76641056}" destId="{09B401B9-67BF-494B-8CE3-026528D3C609}" srcOrd="0" destOrd="0" presId="urn:microsoft.com/office/officeart/2005/8/layout/vList2"/>
    <dgm:cxn modelId="{E808695C-6735-43D0-82DC-98502CFBE6F9}" type="presOf" srcId="{F3697D29-440C-4401-9974-A07CF501609B}" destId="{9B830D76-CFC9-452B-A27B-4D8A140CBCDE}" srcOrd="0" destOrd="5" presId="urn:microsoft.com/office/officeart/2005/8/layout/vList2"/>
    <dgm:cxn modelId="{63403B47-8591-4D9D-841B-6981D20120BB}" type="presOf" srcId="{B60F51AE-7AA0-436F-A035-B6897C31416B}" destId="{9B830D76-CFC9-452B-A27B-4D8A140CBCDE}" srcOrd="0" destOrd="3" presId="urn:microsoft.com/office/officeart/2005/8/layout/vList2"/>
    <dgm:cxn modelId="{52B1766C-E262-47BB-9267-F2BB3EBC78B5}" srcId="{1AA19886-7007-432A-8472-32CF76641056}" destId="{7432CCBA-DF85-4A3C-87DB-CA8B540F53CB}" srcOrd="6" destOrd="0" parTransId="{127DB779-772A-47AF-BFEA-24282968A7B2}" sibTransId="{1E65FE9A-91AE-4B31-B0BA-1B060469C70E}"/>
    <dgm:cxn modelId="{D5E8297A-3D16-4C41-A877-634597633204}" type="presOf" srcId="{7432CCBA-DF85-4A3C-87DB-CA8B540F53CB}" destId="{9B830D76-CFC9-452B-A27B-4D8A140CBCDE}" srcOrd="0" destOrd="6" presId="urn:microsoft.com/office/officeart/2005/8/layout/vList2"/>
    <dgm:cxn modelId="{D240AD5A-7008-46AF-8DDB-4E1CEE0A0A30}" srcId="{1AA19886-7007-432A-8472-32CF76641056}" destId="{F3697D29-440C-4401-9974-A07CF501609B}" srcOrd="5" destOrd="0" parTransId="{B0635B35-B1ED-4C6D-B299-C4D3667BA6E1}" sibTransId="{716AEDD2-705E-46A1-8F9F-86CA9BC94432}"/>
    <dgm:cxn modelId="{DA8F888C-C5E2-40EC-95D9-766A8CA43765}" type="presOf" srcId="{C71C0DE1-96B0-467A-B08D-947C8F0CF8F5}" destId="{9B830D76-CFC9-452B-A27B-4D8A140CBCDE}" srcOrd="0" destOrd="7" presId="urn:microsoft.com/office/officeart/2005/8/layout/vList2"/>
    <dgm:cxn modelId="{213A0391-974D-4DD2-90D3-190CE03C3050}" type="presOf" srcId="{3D1263D8-58BA-4D53-A925-E6562D37163A}" destId="{9B830D76-CFC9-452B-A27B-4D8A140CBCDE}" srcOrd="0" destOrd="1" presId="urn:microsoft.com/office/officeart/2005/8/layout/vList2"/>
    <dgm:cxn modelId="{02A3D397-1F52-48CA-88DF-031ECBC27F01}" srcId="{1AA19886-7007-432A-8472-32CF76641056}" destId="{973F8355-9835-45DB-9006-9D22A1A2C33C}" srcOrd="4" destOrd="0" parTransId="{21B68CD7-1D38-44F6-B54B-4AE6FDB1F946}" sibTransId="{54DC4196-C7F0-4D94-AFC7-003186320701}"/>
    <dgm:cxn modelId="{F20D6FAA-2498-4C2D-A77B-46E1A24EE304}" srcId="{1AA19886-7007-432A-8472-32CF76641056}" destId="{C71C0DE1-96B0-467A-B08D-947C8F0CF8F5}" srcOrd="7" destOrd="0" parTransId="{60DD2D41-1362-4E34-A0D7-5BAE405350ED}" sibTransId="{9E5CA70F-6839-4EB8-AA10-2EA61C2B455C}"/>
    <dgm:cxn modelId="{A697FDAA-42CC-4553-8112-D81658FDE7BF}" srcId="{1AA19886-7007-432A-8472-32CF76641056}" destId="{B60F51AE-7AA0-436F-A035-B6897C31416B}" srcOrd="3" destOrd="0" parTransId="{B70336F1-EA50-4C93-9693-0278972C3116}" sibTransId="{1D438377-2253-42A9-89C4-857CDD06A4ED}"/>
    <dgm:cxn modelId="{A17721C0-E04C-44AA-B816-B3C9B31EDB2A}" type="presOf" srcId="{1A47C7DA-547C-4102-9E17-FC9F6C48630B}" destId="{9B830D76-CFC9-452B-A27B-4D8A140CBCDE}" srcOrd="0" destOrd="2" presId="urn:microsoft.com/office/officeart/2005/8/layout/vList2"/>
    <dgm:cxn modelId="{3CF377C5-A632-4266-BFD6-A8E3CAE11B7F}" type="presOf" srcId="{17EED34F-0EB1-4D10-AAAC-28BA1E30C7F9}" destId="{186D7E68-6D1A-4876-B04D-CBA1A0F9FE95}" srcOrd="0" destOrd="0" presId="urn:microsoft.com/office/officeart/2005/8/layout/vList2"/>
    <dgm:cxn modelId="{4A365BC6-3026-4F6A-BDC6-5F93ECD80BC3}" srcId="{1AA19886-7007-432A-8472-32CF76641056}" destId="{07D8B5E5-1DD4-474C-B248-E5FBC7F5A1F9}" srcOrd="8" destOrd="0" parTransId="{ADDC8AF6-ACAC-4806-B6A6-D9F650013ED4}" sibTransId="{B8F42E6E-3F33-4D2D-B955-0C666727AF58}"/>
    <dgm:cxn modelId="{0D6593EB-8CC4-436E-B8D3-3477524BB07C}" srcId="{17EED34F-0EB1-4D10-AAAC-28BA1E30C7F9}" destId="{1AA19886-7007-432A-8472-32CF76641056}" srcOrd="0" destOrd="0" parTransId="{70BB4462-8B42-433C-8AB2-8271454BDB55}" sibTransId="{D9DF4B27-CC40-4937-8F00-6FA0AD64AAD3}"/>
    <dgm:cxn modelId="{1DBF08EF-7925-4509-9819-05A6223F2603}" srcId="{1AA19886-7007-432A-8472-32CF76641056}" destId="{3D1263D8-58BA-4D53-A925-E6562D37163A}" srcOrd="1" destOrd="0" parTransId="{F5C60831-846A-4A0A-83C4-939BEC3A7E8B}" sibTransId="{E40DAF8B-944A-425B-97DF-023C0F14574D}"/>
    <dgm:cxn modelId="{557F5CF0-4C72-42F9-AAF0-C94676F7E4FA}" type="presOf" srcId="{973F8355-9835-45DB-9006-9D22A1A2C33C}" destId="{9B830D76-CFC9-452B-A27B-4D8A140CBCDE}" srcOrd="0" destOrd="4" presId="urn:microsoft.com/office/officeart/2005/8/layout/vList2"/>
    <dgm:cxn modelId="{9251A3C5-5E37-4CDE-9562-BD1B1EADD216}" type="presParOf" srcId="{186D7E68-6D1A-4876-B04D-CBA1A0F9FE95}" destId="{09B401B9-67BF-494B-8CE3-026528D3C609}" srcOrd="0" destOrd="0" presId="urn:microsoft.com/office/officeart/2005/8/layout/vList2"/>
    <dgm:cxn modelId="{D5520C0E-AF85-43C2-B15B-B67974B8F8C8}" type="presParOf" srcId="{186D7E68-6D1A-4876-B04D-CBA1A0F9FE95}" destId="{9B830D76-CFC9-452B-A27B-4D8A140CBCD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EED34F-0EB1-4D10-AAAC-28BA1E30C7F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999A4112-4C1F-4DAC-A268-9F42BEE221AD}">
      <dgm:prSet phldrT="[Texto]"/>
      <dgm:spPr/>
      <dgm:t>
        <a:bodyPr/>
        <a:lstStyle/>
        <a:p>
          <a:pPr algn="just"/>
          <a:r>
            <a:rPr lang="pt-BR" b="1" dirty="0"/>
            <a:t>Maior equidade, com a definição de uma tarifa em duas partes, a eliminação da cobrança do custo mínimo associado ao volume de 10 m3</a:t>
          </a:r>
          <a:r>
            <a:rPr lang="pt-BR" dirty="0"/>
            <a:t>, permitindo uma melhor sinalização de preços, no intuito de incentivar o consumo eficiente, de modo que </a:t>
          </a:r>
          <a:r>
            <a:rPr lang="pt-BR" b="1" dirty="0"/>
            <a:t>o usuário sempre tenha um valor menor na conta quando seu consumo é reduzido</a:t>
          </a:r>
          <a:r>
            <a:rPr lang="pt-BR" dirty="0"/>
            <a:t>;</a:t>
          </a:r>
          <a:endParaRPr lang="es-AR" u="sng" dirty="0"/>
        </a:p>
      </dgm:t>
    </dgm:pt>
    <dgm:pt modelId="{009E3695-02CC-413E-A6AE-C2915678954A}" type="sibTrans" cxnId="{D8308C2D-B8CB-4587-993A-DBC0621BB058}">
      <dgm:prSet/>
      <dgm:spPr/>
      <dgm:t>
        <a:bodyPr/>
        <a:lstStyle/>
        <a:p>
          <a:pPr algn="just"/>
          <a:endParaRPr lang="es-AR"/>
        </a:p>
      </dgm:t>
    </dgm:pt>
    <dgm:pt modelId="{02CBDB8E-87D3-4E4F-828A-C635904DCE2A}" type="parTrans" cxnId="{D8308C2D-B8CB-4587-993A-DBC0621BB058}">
      <dgm:prSet/>
      <dgm:spPr/>
      <dgm:t>
        <a:bodyPr/>
        <a:lstStyle/>
        <a:p>
          <a:pPr algn="just"/>
          <a:endParaRPr lang="es-AR"/>
        </a:p>
      </dgm:t>
    </dgm:pt>
    <dgm:pt modelId="{1AA19886-7007-432A-8472-32CF76641056}">
      <dgm:prSet phldrT="[Texto]" custT="1"/>
      <dgm:spPr/>
      <dgm:t>
        <a:bodyPr/>
        <a:lstStyle/>
        <a:p>
          <a:pPr algn="just"/>
          <a:r>
            <a:rPr lang="pt-BR" sz="2000" dirty="0"/>
            <a:t>Na proposição da nova estrutura tarifária, foram observadas as diretrizes legais definidas pelo art. 40, § 1º da Lei Estadual 9.096/2008, mencionada no item II.4 desta Nota Técnica. Destaca-se, que em linha com estas diretrizes, foram definidos os seguintes objetivos:</a:t>
          </a:r>
          <a:endParaRPr lang="es-AR" sz="2000" dirty="0"/>
        </a:p>
      </dgm:t>
    </dgm:pt>
    <dgm:pt modelId="{D9DF4B27-CC40-4937-8F00-6FA0AD64AAD3}" type="sibTrans" cxnId="{0D6593EB-8CC4-436E-B8D3-3477524BB07C}">
      <dgm:prSet/>
      <dgm:spPr/>
      <dgm:t>
        <a:bodyPr/>
        <a:lstStyle/>
        <a:p>
          <a:pPr algn="just"/>
          <a:endParaRPr lang="es-AR"/>
        </a:p>
      </dgm:t>
    </dgm:pt>
    <dgm:pt modelId="{70BB4462-8B42-433C-8AB2-8271454BDB55}" type="parTrans" cxnId="{0D6593EB-8CC4-436E-B8D3-3477524BB07C}">
      <dgm:prSet/>
      <dgm:spPr/>
      <dgm:t>
        <a:bodyPr/>
        <a:lstStyle/>
        <a:p>
          <a:pPr algn="just"/>
          <a:endParaRPr lang="es-AR"/>
        </a:p>
      </dgm:t>
    </dgm:pt>
    <dgm:pt modelId="{4B43863B-1109-49F9-91BB-84D7AC987436}">
      <dgm:prSet/>
      <dgm:spPr/>
      <dgm:t>
        <a:bodyPr/>
        <a:lstStyle/>
        <a:p>
          <a:pPr algn="just"/>
          <a:r>
            <a:rPr lang="pt-BR" b="1" dirty="0"/>
            <a:t>Mudança da lógica de cobrança por economia para por ligação</a:t>
          </a:r>
          <a:r>
            <a:rPr lang="pt-BR" dirty="0"/>
            <a:t>, </a:t>
          </a:r>
          <a:r>
            <a:rPr lang="pt-BR" b="1" dirty="0"/>
            <a:t>buscando refletir o custo de acesso ao serviço</a:t>
          </a:r>
          <a:r>
            <a:rPr lang="pt-BR" dirty="0"/>
            <a:t>, relativo ao volume projetado para cada tipo de usuário, tanto através das parcelas fixas da tarifa em duas partes, como pela introdução das novas categorias residencial e comercial coletivas;</a:t>
          </a:r>
        </a:p>
      </dgm:t>
    </dgm:pt>
    <dgm:pt modelId="{DBA475D2-B634-440A-931B-1F9A816C0B97}" type="parTrans" cxnId="{BC2AD11C-D831-4160-9082-DE1F3C5B87F6}">
      <dgm:prSet/>
      <dgm:spPr/>
      <dgm:t>
        <a:bodyPr/>
        <a:lstStyle/>
        <a:p>
          <a:endParaRPr lang="pt-BR"/>
        </a:p>
      </dgm:t>
    </dgm:pt>
    <dgm:pt modelId="{E7F0C8ED-AC82-4108-9AFE-F72B8BC84CF6}" type="sibTrans" cxnId="{BC2AD11C-D831-4160-9082-DE1F3C5B87F6}">
      <dgm:prSet/>
      <dgm:spPr/>
      <dgm:t>
        <a:bodyPr/>
        <a:lstStyle/>
        <a:p>
          <a:endParaRPr lang="pt-BR"/>
        </a:p>
      </dgm:t>
    </dgm:pt>
    <dgm:pt modelId="{CDA63C66-4AA0-4E1D-8D86-565DD775CD6E}">
      <dgm:prSet/>
      <dgm:spPr/>
      <dgm:t>
        <a:bodyPr/>
        <a:lstStyle/>
        <a:p>
          <a:pPr algn="just"/>
          <a:r>
            <a:rPr lang="pt-BR" b="1" dirty="0"/>
            <a:t>Aprimoramento da tarifa social</a:t>
          </a:r>
          <a:r>
            <a:rPr lang="pt-BR" dirty="0"/>
            <a:t>, através da melhoria dos critérios de acesso ao benefício, e da introdução de uma nova categoria, buscando atender de modo mais efetivo aos usuários em extrema pobreza;</a:t>
          </a:r>
        </a:p>
      </dgm:t>
    </dgm:pt>
    <dgm:pt modelId="{EFA23FAD-9395-4681-A545-9C066639A8CA}" type="parTrans" cxnId="{F9EFD7ED-2256-4D2C-A390-D69B97D476B9}">
      <dgm:prSet/>
      <dgm:spPr/>
      <dgm:t>
        <a:bodyPr/>
        <a:lstStyle/>
        <a:p>
          <a:endParaRPr lang="pt-BR"/>
        </a:p>
      </dgm:t>
    </dgm:pt>
    <dgm:pt modelId="{B26D5EC0-C8A5-463E-BE65-38F736798879}" type="sibTrans" cxnId="{F9EFD7ED-2256-4D2C-A390-D69B97D476B9}">
      <dgm:prSet/>
      <dgm:spPr/>
      <dgm:t>
        <a:bodyPr/>
        <a:lstStyle/>
        <a:p>
          <a:endParaRPr lang="pt-BR"/>
        </a:p>
      </dgm:t>
    </dgm:pt>
    <dgm:pt modelId="{F6E21FE1-0BE8-4175-99BE-496FC3FD99C2}">
      <dgm:prSet/>
      <dgm:spPr/>
      <dgm:t>
        <a:bodyPr/>
        <a:lstStyle/>
        <a:p>
          <a:pPr algn="just"/>
          <a:r>
            <a:rPr lang="pt-BR" b="1" dirty="0"/>
            <a:t>A continuidade da política de subsídios atual, necessário ao estímulo da universalização dos serviços de esgotamento sanitário, com enfoque no segmento residencial</a:t>
          </a:r>
          <a:r>
            <a:rPr lang="pt-BR" dirty="0"/>
            <a:t>, menos propenso ao pagamento das tarifas, e a manutenção das tarifas em geral das categorias residenciais em níveis menores em relação às não-residenciais.</a:t>
          </a:r>
        </a:p>
      </dgm:t>
    </dgm:pt>
    <dgm:pt modelId="{4780F321-6F8D-4663-95D3-8DB0A25F01CD}" type="parTrans" cxnId="{06290DCE-920D-4DCE-936F-FF50BDBBA878}">
      <dgm:prSet/>
      <dgm:spPr/>
      <dgm:t>
        <a:bodyPr/>
        <a:lstStyle/>
        <a:p>
          <a:endParaRPr lang="pt-BR"/>
        </a:p>
      </dgm:t>
    </dgm:pt>
    <dgm:pt modelId="{5B162F48-7002-44BC-AC44-7BB5CD96C7B4}" type="sibTrans" cxnId="{06290DCE-920D-4DCE-936F-FF50BDBBA878}">
      <dgm:prSet/>
      <dgm:spPr/>
      <dgm:t>
        <a:bodyPr/>
        <a:lstStyle/>
        <a:p>
          <a:endParaRPr lang="pt-BR"/>
        </a:p>
      </dgm:t>
    </dgm:pt>
    <dgm:pt modelId="{68B68D17-BE6D-4FC5-90F3-F22B3CDD034E}">
      <dgm:prSet/>
      <dgm:spPr/>
      <dgm:t>
        <a:bodyPr/>
        <a:lstStyle/>
        <a:p>
          <a:pPr algn="just"/>
          <a:r>
            <a:rPr lang="pt-BR" b="1" dirty="0"/>
            <a:t>Aprimoramento da tarifa de disponibilidade</a:t>
          </a:r>
          <a:r>
            <a:rPr lang="pt-BR" dirty="0"/>
            <a:t>, buscando aumentar os incentivos para que os usuários sejam interligados à rede de esgotamento sanitário, incorporando as informações mais atualizadas da base de ativos, advinda da nova valoração obtida por meio do método do valor novo de reposição;</a:t>
          </a:r>
        </a:p>
      </dgm:t>
    </dgm:pt>
    <dgm:pt modelId="{8BE1A4C4-2258-4B18-B868-B6A0BB9C7B35}" type="sibTrans" cxnId="{2BBA6AA8-728C-4F68-A9CD-20DE6C93421C}">
      <dgm:prSet/>
      <dgm:spPr/>
      <dgm:t>
        <a:bodyPr/>
        <a:lstStyle/>
        <a:p>
          <a:endParaRPr lang="pt-BR"/>
        </a:p>
      </dgm:t>
    </dgm:pt>
    <dgm:pt modelId="{B04A180F-6A55-49A6-A7F2-ACD755B9425C}" type="parTrans" cxnId="{2BBA6AA8-728C-4F68-A9CD-20DE6C93421C}">
      <dgm:prSet/>
      <dgm:spPr/>
      <dgm:t>
        <a:bodyPr/>
        <a:lstStyle/>
        <a:p>
          <a:endParaRPr lang="pt-BR"/>
        </a:p>
      </dgm:t>
    </dgm:pt>
    <dgm:pt modelId="{186D7E68-6D1A-4876-B04D-CBA1A0F9FE95}" type="pres">
      <dgm:prSet presAssocID="{17EED34F-0EB1-4D10-AAAC-28BA1E30C7F9}" presName="linear" presStyleCnt="0">
        <dgm:presLayoutVars>
          <dgm:animLvl val="lvl"/>
          <dgm:resizeHandles val="exact"/>
        </dgm:presLayoutVars>
      </dgm:prSet>
      <dgm:spPr/>
    </dgm:pt>
    <dgm:pt modelId="{09B401B9-67BF-494B-8CE3-026528D3C609}" type="pres">
      <dgm:prSet presAssocID="{1AA19886-7007-432A-8472-32CF76641056}" presName="parentText" presStyleLbl="node1" presStyleIdx="0" presStyleCnt="1" custLinFactNeighborX="-87" custLinFactNeighborY="-3388">
        <dgm:presLayoutVars>
          <dgm:chMax val="0"/>
          <dgm:bulletEnabled val="1"/>
        </dgm:presLayoutVars>
      </dgm:prSet>
      <dgm:spPr/>
    </dgm:pt>
    <dgm:pt modelId="{9B830D76-CFC9-452B-A27B-4D8A140CBCDE}" type="pres">
      <dgm:prSet presAssocID="{1AA19886-7007-432A-8472-32CF7664105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C2AD11C-D831-4160-9082-DE1F3C5B87F6}" srcId="{1AA19886-7007-432A-8472-32CF76641056}" destId="{4B43863B-1109-49F9-91BB-84D7AC987436}" srcOrd="1" destOrd="0" parTransId="{DBA475D2-B634-440A-931B-1F9A816C0B97}" sibTransId="{E7F0C8ED-AC82-4108-9AFE-F72B8BC84CF6}"/>
    <dgm:cxn modelId="{D2DAC51F-0731-4205-A805-BFCFAA4FC808}" type="presOf" srcId="{999A4112-4C1F-4DAC-A268-9F42BEE221AD}" destId="{9B830D76-CFC9-452B-A27B-4D8A140CBCDE}" srcOrd="0" destOrd="0" presId="urn:microsoft.com/office/officeart/2005/8/layout/vList2"/>
    <dgm:cxn modelId="{D8308C2D-B8CB-4587-993A-DBC0621BB058}" srcId="{1AA19886-7007-432A-8472-32CF76641056}" destId="{999A4112-4C1F-4DAC-A268-9F42BEE221AD}" srcOrd="0" destOrd="0" parTransId="{02CBDB8E-87D3-4E4F-828A-C635904DCE2A}" sibTransId="{009E3695-02CC-413E-A6AE-C2915678954A}"/>
    <dgm:cxn modelId="{EB74133F-DEC9-438E-8A84-68E51CA35098}" type="presOf" srcId="{1AA19886-7007-432A-8472-32CF76641056}" destId="{09B401B9-67BF-494B-8CE3-026528D3C609}" srcOrd="0" destOrd="0" presId="urn:microsoft.com/office/officeart/2005/8/layout/vList2"/>
    <dgm:cxn modelId="{C6AD0266-29F9-44E0-990B-C73B4E49F242}" type="presOf" srcId="{F6E21FE1-0BE8-4175-99BE-496FC3FD99C2}" destId="{9B830D76-CFC9-452B-A27B-4D8A140CBCDE}" srcOrd="0" destOrd="4" presId="urn:microsoft.com/office/officeart/2005/8/layout/vList2"/>
    <dgm:cxn modelId="{F58BC94E-BFE3-4AC2-810D-681CBD2DE8D1}" type="presOf" srcId="{CDA63C66-4AA0-4E1D-8D86-565DD775CD6E}" destId="{9B830D76-CFC9-452B-A27B-4D8A140CBCDE}" srcOrd="0" destOrd="2" presId="urn:microsoft.com/office/officeart/2005/8/layout/vList2"/>
    <dgm:cxn modelId="{A179F558-5671-4EAB-A974-36FB00517700}" type="presOf" srcId="{4B43863B-1109-49F9-91BB-84D7AC987436}" destId="{9B830D76-CFC9-452B-A27B-4D8A140CBCDE}" srcOrd="0" destOrd="1" presId="urn:microsoft.com/office/officeart/2005/8/layout/vList2"/>
    <dgm:cxn modelId="{9810FEA7-0AA4-4DAD-965F-7D19B18F2275}" type="presOf" srcId="{68B68D17-BE6D-4FC5-90F3-F22B3CDD034E}" destId="{9B830D76-CFC9-452B-A27B-4D8A140CBCDE}" srcOrd="0" destOrd="3" presId="urn:microsoft.com/office/officeart/2005/8/layout/vList2"/>
    <dgm:cxn modelId="{2BBA6AA8-728C-4F68-A9CD-20DE6C93421C}" srcId="{1AA19886-7007-432A-8472-32CF76641056}" destId="{68B68D17-BE6D-4FC5-90F3-F22B3CDD034E}" srcOrd="3" destOrd="0" parTransId="{B04A180F-6A55-49A6-A7F2-ACD755B9425C}" sibTransId="{8BE1A4C4-2258-4B18-B868-B6A0BB9C7B35}"/>
    <dgm:cxn modelId="{3CF377C5-A632-4266-BFD6-A8E3CAE11B7F}" type="presOf" srcId="{17EED34F-0EB1-4D10-AAAC-28BA1E30C7F9}" destId="{186D7E68-6D1A-4876-B04D-CBA1A0F9FE95}" srcOrd="0" destOrd="0" presId="urn:microsoft.com/office/officeart/2005/8/layout/vList2"/>
    <dgm:cxn modelId="{06290DCE-920D-4DCE-936F-FF50BDBBA878}" srcId="{1AA19886-7007-432A-8472-32CF76641056}" destId="{F6E21FE1-0BE8-4175-99BE-496FC3FD99C2}" srcOrd="4" destOrd="0" parTransId="{4780F321-6F8D-4663-95D3-8DB0A25F01CD}" sibTransId="{5B162F48-7002-44BC-AC44-7BB5CD96C7B4}"/>
    <dgm:cxn modelId="{0D6593EB-8CC4-436E-B8D3-3477524BB07C}" srcId="{17EED34F-0EB1-4D10-AAAC-28BA1E30C7F9}" destId="{1AA19886-7007-432A-8472-32CF76641056}" srcOrd="0" destOrd="0" parTransId="{70BB4462-8B42-433C-8AB2-8271454BDB55}" sibTransId="{D9DF4B27-CC40-4937-8F00-6FA0AD64AAD3}"/>
    <dgm:cxn modelId="{F9EFD7ED-2256-4D2C-A390-D69B97D476B9}" srcId="{1AA19886-7007-432A-8472-32CF76641056}" destId="{CDA63C66-4AA0-4E1D-8D86-565DD775CD6E}" srcOrd="2" destOrd="0" parTransId="{EFA23FAD-9395-4681-A545-9C066639A8CA}" sibTransId="{B26D5EC0-C8A5-463E-BE65-38F736798879}"/>
    <dgm:cxn modelId="{9251A3C5-5E37-4CDE-9562-BD1B1EADD216}" type="presParOf" srcId="{186D7E68-6D1A-4876-B04D-CBA1A0F9FE95}" destId="{09B401B9-67BF-494B-8CE3-026528D3C609}" srcOrd="0" destOrd="0" presId="urn:microsoft.com/office/officeart/2005/8/layout/vList2"/>
    <dgm:cxn modelId="{D5520C0E-AF85-43C2-B15B-B67974B8F8C8}" type="presParOf" srcId="{186D7E68-6D1A-4876-B04D-CBA1A0F9FE95}" destId="{9B830D76-CFC9-452B-A27B-4D8A140CBCD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EED34F-0EB1-4D10-AAAC-28BA1E30C7F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1AA19886-7007-432A-8472-32CF76641056}">
      <dgm:prSet phldrT="[Texto]"/>
      <dgm:spPr/>
      <dgm:t>
        <a:bodyPr/>
        <a:lstStyle/>
        <a:p>
          <a:pPr algn="just"/>
          <a:r>
            <a:rPr lang="pt-BR" dirty="0"/>
            <a:t>Justificativa</a:t>
          </a:r>
          <a:endParaRPr lang="es-AR" dirty="0"/>
        </a:p>
      </dgm:t>
    </dgm:pt>
    <dgm:pt modelId="{70BB4462-8B42-433C-8AB2-8271454BDB55}" type="parTrans" cxnId="{0D6593EB-8CC4-436E-B8D3-3477524BB07C}">
      <dgm:prSet/>
      <dgm:spPr/>
      <dgm:t>
        <a:bodyPr/>
        <a:lstStyle/>
        <a:p>
          <a:pPr algn="just"/>
          <a:endParaRPr lang="es-AR"/>
        </a:p>
      </dgm:t>
    </dgm:pt>
    <dgm:pt modelId="{D9DF4B27-CC40-4937-8F00-6FA0AD64AAD3}" type="sibTrans" cxnId="{0D6593EB-8CC4-436E-B8D3-3477524BB07C}">
      <dgm:prSet/>
      <dgm:spPr/>
      <dgm:t>
        <a:bodyPr/>
        <a:lstStyle/>
        <a:p>
          <a:pPr algn="just"/>
          <a:endParaRPr lang="es-AR"/>
        </a:p>
      </dgm:t>
    </dgm:pt>
    <dgm:pt modelId="{7FFD3C56-BA94-464C-BD8C-84E0F0A24E47}">
      <dgm:prSet phldrT="[Texto]"/>
      <dgm:spPr/>
      <dgm:t>
        <a:bodyPr/>
        <a:lstStyle/>
        <a:p>
          <a:pPr algn="just"/>
          <a:r>
            <a:rPr lang="pt-BR" dirty="0"/>
            <a:t>É fundamental encontrar um </a:t>
          </a:r>
          <a:r>
            <a:rPr lang="pt-BR" u="sng" dirty="0"/>
            <a:t>equilíbrio entre a parcela fixa e a parcela variável</a:t>
          </a:r>
          <a:r>
            <a:rPr lang="pt-BR" dirty="0"/>
            <a:t> da tarifa</a:t>
          </a:r>
          <a:endParaRPr lang="es-AR" dirty="0"/>
        </a:p>
      </dgm:t>
    </dgm:pt>
    <dgm:pt modelId="{85267B31-69D3-4D8C-A77F-3AAAC2479EEE}" type="parTrans" cxnId="{B0061299-8C7F-4D91-A009-2B61A71389C5}">
      <dgm:prSet/>
      <dgm:spPr/>
      <dgm:t>
        <a:bodyPr/>
        <a:lstStyle/>
        <a:p>
          <a:pPr algn="just"/>
          <a:endParaRPr lang="es-AR"/>
        </a:p>
      </dgm:t>
    </dgm:pt>
    <dgm:pt modelId="{5AED895B-BDC0-4E60-9C73-35D1948F2CF3}" type="sibTrans" cxnId="{B0061299-8C7F-4D91-A009-2B61A71389C5}">
      <dgm:prSet/>
      <dgm:spPr/>
      <dgm:t>
        <a:bodyPr/>
        <a:lstStyle/>
        <a:p>
          <a:pPr algn="just"/>
          <a:endParaRPr lang="es-AR"/>
        </a:p>
      </dgm:t>
    </dgm:pt>
    <dgm:pt modelId="{E50A4234-BDFE-43E0-AEAE-4C57F7F954DF}">
      <dgm:prSet phldrT="[Texto]"/>
      <dgm:spPr/>
      <dgm:t>
        <a:bodyPr/>
        <a:lstStyle/>
        <a:p>
          <a:pPr algn="just"/>
          <a:r>
            <a:rPr lang="pt-BR" i="1" dirty="0" err="1"/>
            <a:t>Tradeoff</a:t>
          </a:r>
          <a:r>
            <a:rPr lang="pt-BR" dirty="0"/>
            <a:t>: por um lado, pelo fato de os custos dos serviços serem majoritariamente fixos, a parcela fixa deverá predominar na conta a pagar pelo cliente. Por outro lado, é necessário que as parcelas variáveis atuem como sinalizadores que promovam o consumo responsável de água e evitem o desperdício.</a:t>
          </a:r>
          <a:endParaRPr lang="es-AR" dirty="0"/>
        </a:p>
      </dgm:t>
    </dgm:pt>
    <dgm:pt modelId="{F748B495-7925-4AE3-9A4E-B54664A1214D}" type="parTrans" cxnId="{290961BB-C809-4C69-86B6-A112865100F8}">
      <dgm:prSet/>
      <dgm:spPr/>
      <dgm:t>
        <a:bodyPr/>
        <a:lstStyle/>
        <a:p>
          <a:pPr algn="just"/>
          <a:endParaRPr lang="es-AR"/>
        </a:p>
      </dgm:t>
    </dgm:pt>
    <dgm:pt modelId="{2D631887-2509-4CB2-9FF3-40356CD9001A}" type="sibTrans" cxnId="{290961BB-C809-4C69-86B6-A112865100F8}">
      <dgm:prSet/>
      <dgm:spPr/>
      <dgm:t>
        <a:bodyPr/>
        <a:lstStyle/>
        <a:p>
          <a:pPr algn="just"/>
          <a:endParaRPr lang="es-AR"/>
        </a:p>
      </dgm:t>
    </dgm:pt>
    <dgm:pt modelId="{999A4112-4C1F-4DAC-A268-9F42BEE221AD}">
      <dgm:prSet phldrT="[Texto]"/>
      <dgm:spPr/>
      <dgm:t>
        <a:bodyPr/>
        <a:lstStyle/>
        <a:p>
          <a:pPr algn="just"/>
          <a:r>
            <a:rPr lang="pt-BR" dirty="0"/>
            <a:t>A cobrança de uma </a:t>
          </a:r>
          <a:r>
            <a:rPr lang="pt-BR" u="sng" dirty="0"/>
            <a:t>tarifa de consumação mínima por volume</a:t>
          </a:r>
          <a:r>
            <a:rPr lang="pt-BR" dirty="0"/>
            <a:t> por parte das concessionárias está caindo em desuso no Brasil, </a:t>
          </a:r>
          <a:r>
            <a:rPr lang="pt-BR" u="sng" dirty="0"/>
            <a:t>sendo substituída por uma tarifa em duas partes.</a:t>
          </a:r>
          <a:endParaRPr lang="es-AR" u="sng" dirty="0"/>
        </a:p>
      </dgm:t>
    </dgm:pt>
    <dgm:pt modelId="{02CBDB8E-87D3-4E4F-828A-C635904DCE2A}" type="parTrans" cxnId="{D8308C2D-B8CB-4587-993A-DBC0621BB058}">
      <dgm:prSet/>
      <dgm:spPr/>
      <dgm:t>
        <a:bodyPr/>
        <a:lstStyle/>
        <a:p>
          <a:pPr algn="just"/>
          <a:endParaRPr lang="es-AR"/>
        </a:p>
      </dgm:t>
    </dgm:pt>
    <dgm:pt modelId="{009E3695-02CC-413E-A6AE-C2915678954A}" type="sibTrans" cxnId="{D8308C2D-B8CB-4587-993A-DBC0621BB058}">
      <dgm:prSet/>
      <dgm:spPr/>
      <dgm:t>
        <a:bodyPr/>
        <a:lstStyle/>
        <a:p>
          <a:pPr algn="just"/>
          <a:endParaRPr lang="es-AR"/>
        </a:p>
      </dgm:t>
    </dgm:pt>
    <dgm:pt modelId="{8C670787-6103-4771-9987-CCBB5F65BE71}">
      <dgm:prSet phldrT="[Texto]"/>
      <dgm:spPr/>
      <dgm:t>
        <a:bodyPr/>
        <a:lstStyle/>
        <a:p>
          <a:pPr algn="just"/>
          <a:r>
            <a:rPr lang="es-ES" dirty="0" err="1"/>
            <a:t>Desafios</a:t>
          </a:r>
          <a:endParaRPr lang="es-AR" dirty="0"/>
        </a:p>
      </dgm:t>
    </dgm:pt>
    <dgm:pt modelId="{66EC6C9E-3382-4510-B3C3-8DEBB0E0AAC0}" type="parTrans" cxnId="{117203B7-4DCF-4387-BA30-F13ACB8BCEEB}">
      <dgm:prSet/>
      <dgm:spPr/>
      <dgm:t>
        <a:bodyPr/>
        <a:lstStyle/>
        <a:p>
          <a:pPr algn="just"/>
          <a:endParaRPr lang="es-AR"/>
        </a:p>
      </dgm:t>
    </dgm:pt>
    <dgm:pt modelId="{A1CF0D53-0F88-47EE-8375-0F01A81F2311}" type="sibTrans" cxnId="{117203B7-4DCF-4387-BA30-F13ACB8BCEEB}">
      <dgm:prSet/>
      <dgm:spPr/>
      <dgm:t>
        <a:bodyPr/>
        <a:lstStyle/>
        <a:p>
          <a:pPr algn="just"/>
          <a:endParaRPr lang="es-AR"/>
        </a:p>
      </dgm:t>
    </dgm:pt>
    <dgm:pt modelId="{5B83A605-F730-4E4B-9634-ED164A1CFBEE}">
      <dgm:prSet phldrT="[Texto]"/>
      <dgm:spPr/>
      <dgm:t>
        <a:bodyPr/>
        <a:lstStyle/>
        <a:p>
          <a:pPr algn="just"/>
          <a:r>
            <a:rPr lang="pt-BR" dirty="0"/>
            <a:t>Cobrança por ligação traz melhor sinalização dos custos envolvidos para o acesso aos serviços.</a:t>
          </a:r>
          <a:endParaRPr lang="es-AR" i="1" u="sng" dirty="0"/>
        </a:p>
      </dgm:t>
    </dgm:pt>
    <dgm:pt modelId="{9D720F07-9408-4417-BF46-F5A2FFDD047D}" type="parTrans" cxnId="{3AF6E958-D7E8-4591-87BC-F3A5FCE01D01}">
      <dgm:prSet/>
      <dgm:spPr/>
      <dgm:t>
        <a:bodyPr/>
        <a:lstStyle/>
        <a:p>
          <a:endParaRPr lang="es-AR"/>
        </a:p>
      </dgm:t>
    </dgm:pt>
    <dgm:pt modelId="{6283227A-D525-40E7-A7EC-DA9AB706BDE4}" type="sibTrans" cxnId="{3AF6E958-D7E8-4591-87BC-F3A5FCE01D01}">
      <dgm:prSet/>
      <dgm:spPr/>
      <dgm:t>
        <a:bodyPr/>
        <a:lstStyle/>
        <a:p>
          <a:endParaRPr lang="es-AR"/>
        </a:p>
      </dgm:t>
    </dgm:pt>
    <dgm:pt modelId="{9A9541D8-5A3F-4B39-8349-52A70D0B7DC3}">
      <dgm:prSet phldrT="[Texto]"/>
      <dgm:spPr/>
      <dgm:t>
        <a:bodyPr/>
        <a:lstStyle/>
        <a:p>
          <a:pPr algn="just"/>
          <a:r>
            <a:rPr lang="es-AR" dirty="0" err="1"/>
            <a:t>Diversidade</a:t>
          </a:r>
          <a:r>
            <a:rPr lang="es-AR" dirty="0"/>
            <a:t> das características das </a:t>
          </a:r>
          <a:r>
            <a:rPr lang="es-AR" dirty="0" err="1"/>
            <a:t>ligações</a:t>
          </a:r>
          <a:r>
            <a:rPr lang="es-AR" dirty="0"/>
            <a:t> </a:t>
          </a:r>
          <a:r>
            <a:rPr lang="es-AR" dirty="0" err="1"/>
            <a:t>coletivas</a:t>
          </a:r>
          <a:r>
            <a:rPr lang="es-AR" dirty="0"/>
            <a:t>.</a:t>
          </a:r>
        </a:p>
      </dgm:t>
    </dgm:pt>
    <dgm:pt modelId="{D1D181E4-E878-46A2-96A8-7BA35679FC62}" type="parTrans" cxnId="{1E3E6EE3-97C4-4081-8F16-39D555FA2C9F}">
      <dgm:prSet/>
      <dgm:spPr/>
    </dgm:pt>
    <dgm:pt modelId="{74112986-124B-4DC7-8AF8-A865EF7A1D68}" type="sibTrans" cxnId="{1E3E6EE3-97C4-4081-8F16-39D555FA2C9F}">
      <dgm:prSet/>
      <dgm:spPr/>
    </dgm:pt>
    <dgm:pt modelId="{7CC8A340-54A7-4D23-B529-6DFA189B7D2A}">
      <dgm:prSet phldrT="[Texto]"/>
      <dgm:spPr/>
      <dgm:t>
        <a:bodyPr/>
        <a:lstStyle/>
        <a:p>
          <a:pPr algn="just"/>
          <a:r>
            <a:rPr lang="pt-BR" dirty="0"/>
            <a:t>Questionamentos na justiça acerca da legalidade do faturamento com base na multiplicação de um valor fixo por economia em ligações coletivas.</a:t>
          </a:r>
          <a:endParaRPr lang="es-AR" i="1" u="sng" dirty="0"/>
        </a:p>
      </dgm:t>
    </dgm:pt>
    <dgm:pt modelId="{63EAC423-FC8A-4B61-A30F-3CCD5DC6AB0C}" type="parTrans" cxnId="{0A03F158-57F0-44FA-8CE7-0284E678B3C1}">
      <dgm:prSet/>
      <dgm:spPr/>
    </dgm:pt>
    <dgm:pt modelId="{7296C84B-0BF5-4558-954D-274BEF69D3FD}" type="sibTrans" cxnId="{0A03F158-57F0-44FA-8CE7-0284E678B3C1}">
      <dgm:prSet/>
      <dgm:spPr/>
    </dgm:pt>
    <dgm:pt modelId="{A7D5444B-8603-4C66-9003-7FEC5984599D}">
      <dgm:prSet phldrT="[Texto]"/>
      <dgm:spPr/>
      <dgm:t>
        <a:bodyPr/>
        <a:lstStyle/>
        <a:p>
          <a:pPr algn="just"/>
          <a:r>
            <a:rPr lang="es-AR" u="sng" dirty="0"/>
            <a:t>Tarifa em </a:t>
          </a:r>
          <a:r>
            <a:rPr lang="es-AR" u="sng" dirty="0" err="1"/>
            <a:t>duas</a:t>
          </a:r>
          <a:r>
            <a:rPr lang="es-AR" u="sng" dirty="0"/>
            <a:t> partes: parcela </a:t>
          </a:r>
          <a:r>
            <a:rPr lang="es-AR" u="sng" dirty="0" err="1"/>
            <a:t>fixa</a:t>
          </a:r>
          <a:r>
            <a:rPr lang="es-AR" u="sng" dirty="0"/>
            <a:t> + parcela </a:t>
          </a:r>
          <a:r>
            <a:rPr lang="es-AR" u="sng" dirty="0" err="1"/>
            <a:t>variável</a:t>
          </a:r>
          <a:r>
            <a:rPr lang="es-AR" u="sng" dirty="0"/>
            <a:t>.</a:t>
          </a:r>
        </a:p>
      </dgm:t>
    </dgm:pt>
    <dgm:pt modelId="{6B9FC769-8C17-4D36-A73D-F3BDF7D250A2}" type="parTrans" cxnId="{28C11038-F698-4007-AB24-760BEB507DDC}">
      <dgm:prSet/>
      <dgm:spPr/>
    </dgm:pt>
    <dgm:pt modelId="{DC128374-E966-4870-84BF-E9A4E68F7CB6}" type="sibTrans" cxnId="{28C11038-F698-4007-AB24-760BEB507DDC}">
      <dgm:prSet/>
      <dgm:spPr/>
    </dgm:pt>
    <dgm:pt modelId="{186D7E68-6D1A-4876-B04D-CBA1A0F9FE95}" type="pres">
      <dgm:prSet presAssocID="{17EED34F-0EB1-4D10-AAAC-28BA1E30C7F9}" presName="linear" presStyleCnt="0">
        <dgm:presLayoutVars>
          <dgm:animLvl val="lvl"/>
          <dgm:resizeHandles val="exact"/>
        </dgm:presLayoutVars>
      </dgm:prSet>
      <dgm:spPr/>
    </dgm:pt>
    <dgm:pt modelId="{09B401B9-67BF-494B-8CE3-026528D3C609}" type="pres">
      <dgm:prSet presAssocID="{1AA19886-7007-432A-8472-32CF7664105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B830D76-CFC9-452B-A27B-4D8A140CBCDE}" type="pres">
      <dgm:prSet presAssocID="{1AA19886-7007-432A-8472-32CF76641056}" presName="childText" presStyleLbl="revTx" presStyleIdx="0" presStyleCnt="2">
        <dgm:presLayoutVars>
          <dgm:bulletEnabled val="1"/>
        </dgm:presLayoutVars>
      </dgm:prSet>
      <dgm:spPr/>
    </dgm:pt>
    <dgm:pt modelId="{3E3FC6B0-8AE2-4A4C-9373-A574018A8C8D}" type="pres">
      <dgm:prSet presAssocID="{8C670787-6103-4771-9987-CCBB5F65BE7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E120C67-27CA-40BE-911A-FFA91C13ABDD}" type="pres">
      <dgm:prSet presAssocID="{8C670787-6103-4771-9987-CCBB5F65BE7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2DAC51F-0731-4205-A805-BFCFAA4FC808}" type="presOf" srcId="{999A4112-4C1F-4DAC-A268-9F42BEE221AD}" destId="{9B830D76-CFC9-452B-A27B-4D8A140CBCDE}" srcOrd="0" destOrd="0" presId="urn:microsoft.com/office/officeart/2005/8/layout/vList2"/>
    <dgm:cxn modelId="{02F0FE20-0523-45E0-8B43-7D4CFE7C74BE}" type="presOf" srcId="{E50A4234-BDFE-43E0-AEAE-4C57F7F954DF}" destId="{AE120C67-27CA-40BE-911A-FFA91C13ABDD}" srcOrd="0" destOrd="1" presId="urn:microsoft.com/office/officeart/2005/8/layout/vList2"/>
    <dgm:cxn modelId="{D8308C2D-B8CB-4587-993A-DBC0621BB058}" srcId="{1AA19886-7007-432A-8472-32CF76641056}" destId="{999A4112-4C1F-4DAC-A268-9F42BEE221AD}" srcOrd="0" destOrd="0" parTransId="{02CBDB8E-87D3-4E4F-828A-C635904DCE2A}" sibTransId="{009E3695-02CC-413E-A6AE-C2915678954A}"/>
    <dgm:cxn modelId="{28C11038-F698-4007-AB24-760BEB507DDC}" srcId="{1AA19886-7007-432A-8472-32CF76641056}" destId="{A7D5444B-8603-4C66-9003-7FEC5984599D}" srcOrd="1" destOrd="0" parTransId="{6B9FC769-8C17-4D36-A73D-F3BDF7D250A2}" sibTransId="{DC128374-E966-4870-84BF-E9A4E68F7CB6}"/>
    <dgm:cxn modelId="{EB74133F-DEC9-438E-8A84-68E51CA35098}" type="presOf" srcId="{1AA19886-7007-432A-8472-32CF76641056}" destId="{09B401B9-67BF-494B-8CE3-026528D3C609}" srcOrd="0" destOrd="0" presId="urn:microsoft.com/office/officeart/2005/8/layout/vList2"/>
    <dgm:cxn modelId="{DA647451-FDD1-4BAC-9F33-5B89BCA0881F}" type="presOf" srcId="{5B83A605-F730-4E4B-9634-ED164A1CFBEE}" destId="{9B830D76-CFC9-452B-A27B-4D8A140CBCDE}" srcOrd="0" destOrd="2" presId="urn:microsoft.com/office/officeart/2005/8/layout/vList2"/>
    <dgm:cxn modelId="{4D30D377-7F39-46E7-B52B-07B81481EDEA}" type="presOf" srcId="{7CC8A340-54A7-4D23-B529-6DFA189B7D2A}" destId="{9B830D76-CFC9-452B-A27B-4D8A140CBCDE}" srcOrd="0" destOrd="3" presId="urn:microsoft.com/office/officeart/2005/8/layout/vList2"/>
    <dgm:cxn modelId="{3AF6E958-D7E8-4591-87BC-F3A5FCE01D01}" srcId="{1AA19886-7007-432A-8472-32CF76641056}" destId="{5B83A605-F730-4E4B-9634-ED164A1CFBEE}" srcOrd="2" destOrd="0" parTransId="{9D720F07-9408-4417-BF46-F5A2FFDD047D}" sibTransId="{6283227A-D525-40E7-A7EC-DA9AB706BDE4}"/>
    <dgm:cxn modelId="{0A03F158-57F0-44FA-8CE7-0284E678B3C1}" srcId="{1AA19886-7007-432A-8472-32CF76641056}" destId="{7CC8A340-54A7-4D23-B529-6DFA189B7D2A}" srcOrd="3" destOrd="0" parTransId="{63EAC423-FC8A-4B61-A30F-3CCD5DC6AB0C}" sibTransId="{7296C84B-0BF5-4558-954D-274BEF69D3FD}"/>
    <dgm:cxn modelId="{A6AF1082-CDC7-4F39-B409-E641DC2BD430}" type="presOf" srcId="{A7D5444B-8603-4C66-9003-7FEC5984599D}" destId="{9B830D76-CFC9-452B-A27B-4D8A140CBCDE}" srcOrd="0" destOrd="1" presId="urn:microsoft.com/office/officeart/2005/8/layout/vList2"/>
    <dgm:cxn modelId="{757E5497-4A75-48A7-9D05-217DA18DAD70}" type="presOf" srcId="{8C670787-6103-4771-9987-CCBB5F65BE71}" destId="{3E3FC6B0-8AE2-4A4C-9373-A574018A8C8D}" srcOrd="0" destOrd="0" presId="urn:microsoft.com/office/officeart/2005/8/layout/vList2"/>
    <dgm:cxn modelId="{B0061299-8C7F-4D91-A009-2B61A71389C5}" srcId="{8C670787-6103-4771-9987-CCBB5F65BE71}" destId="{7FFD3C56-BA94-464C-BD8C-84E0F0A24E47}" srcOrd="0" destOrd="0" parTransId="{85267B31-69D3-4D8C-A77F-3AAAC2479EEE}" sibTransId="{5AED895B-BDC0-4E60-9C73-35D1948F2CF3}"/>
    <dgm:cxn modelId="{117203B7-4DCF-4387-BA30-F13ACB8BCEEB}" srcId="{17EED34F-0EB1-4D10-AAAC-28BA1E30C7F9}" destId="{8C670787-6103-4771-9987-CCBB5F65BE71}" srcOrd="1" destOrd="0" parTransId="{66EC6C9E-3382-4510-B3C3-8DEBB0E0AAC0}" sibTransId="{A1CF0D53-0F88-47EE-8375-0F01A81F2311}"/>
    <dgm:cxn modelId="{290961BB-C809-4C69-86B6-A112865100F8}" srcId="{8C670787-6103-4771-9987-CCBB5F65BE71}" destId="{E50A4234-BDFE-43E0-AEAE-4C57F7F954DF}" srcOrd="1" destOrd="0" parTransId="{F748B495-7925-4AE3-9A4E-B54664A1214D}" sibTransId="{2D631887-2509-4CB2-9FF3-40356CD9001A}"/>
    <dgm:cxn modelId="{34640FC3-3A73-4EC7-BE9C-3A3CB1949E0A}" type="presOf" srcId="{7FFD3C56-BA94-464C-BD8C-84E0F0A24E47}" destId="{AE120C67-27CA-40BE-911A-FFA91C13ABDD}" srcOrd="0" destOrd="0" presId="urn:microsoft.com/office/officeart/2005/8/layout/vList2"/>
    <dgm:cxn modelId="{3CF377C5-A632-4266-BFD6-A8E3CAE11B7F}" type="presOf" srcId="{17EED34F-0EB1-4D10-AAAC-28BA1E30C7F9}" destId="{186D7E68-6D1A-4876-B04D-CBA1A0F9FE95}" srcOrd="0" destOrd="0" presId="urn:microsoft.com/office/officeart/2005/8/layout/vList2"/>
    <dgm:cxn modelId="{1E3E6EE3-97C4-4081-8F16-39D555FA2C9F}" srcId="{8C670787-6103-4771-9987-CCBB5F65BE71}" destId="{9A9541D8-5A3F-4B39-8349-52A70D0B7DC3}" srcOrd="2" destOrd="0" parTransId="{D1D181E4-E878-46A2-96A8-7BA35679FC62}" sibTransId="{74112986-124B-4DC7-8AF8-A865EF7A1D68}"/>
    <dgm:cxn modelId="{0D6593EB-8CC4-436E-B8D3-3477524BB07C}" srcId="{17EED34F-0EB1-4D10-AAAC-28BA1E30C7F9}" destId="{1AA19886-7007-432A-8472-32CF76641056}" srcOrd="0" destOrd="0" parTransId="{70BB4462-8B42-433C-8AB2-8271454BDB55}" sibTransId="{D9DF4B27-CC40-4937-8F00-6FA0AD64AAD3}"/>
    <dgm:cxn modelId="{8C6EECEC-AF7F-4D88-80D9-74D9F27C1764}" type="presOf" srcId="{9A9541D8-5A3F-4B39-8349-52A70D0B7DC3}" destId="{AE120C67-27CA-40BE-911A-FFA91C13ABDD}" srcOrd="0" destOrd="2" presId="urn:microsoft.com/office/officeart/2005/8/layout/vList2"/>
    <dgm:cxn modelId="{9251A3C5-5E37-4CDE-9562-BD1B1EADD216}" type="presParOf" srcId="{186D7E68-6D1A-4876-B04D-CBA1A0F9FE95}" destId="{09B401B9-67BF-494B-8CE3-026528D3C609}" srcOrd="0" destOrd="0" presId="urn:microsoft.com/office/officeart/2005/8/layout/vList2"/>
    <dgm:cxn modelId="{D5520C0E-AF85-43C2-B15B-B67974B8F8C8}" type="presParOf" srcId="{186D7E68-6D1A-4876-B04D-CBA1A0F9FE95}" destId="{9B830D76-CFC9-452B-A27B-4D8A140CBCDE}" srcOrd="1" destOrd="0" presId="urn:microsoft.com/office/officeart/2005/8/layout/vList2"/>
    <dgm:cxn modelId="{E487BA7B-FC11-47FC-BBB1-A98E738D4B19}" type="presParOf" srcId="{186D7E68-6D1A-4876-B04D-CBA1A0F9FE95}" destId="{3E3FC6B0-8AE2-4A4C-9373-A574018A8C8D}" srcOrd="2" destOrd="0" presId="urn:microsoft.com/office/officeart/2005/8/layout/vList2"/>
    <dgm:cxn modelId="{357B8179-021E-4848-9DD6-FC1123270261}" type="presParOf" srcId="{186D7E68-6D1A-4876-B04D-CBA1A0F9FE95}" destId="{AE120C67-27CA-40BE-911A-FFA91C13ABD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0BB1D7-63AB-4F6A-BDE3-46913651208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0833900B-96A4-47E3-A820-2049518A5DBE}">
      <dgm:prSet phldrT="[Texto]"/>
      <dgm:spPr/>
      <dgm:t>
        <a:bodyPr/>
        <a:lstStyle/>
        <a:p>
          <a:pPr algn="just"/>
          <a:r>
            <a:rPr lang="pt-BR" dirty="0"/>
            <a:t>Considerando as mudanças que estão sendo propostas na estrutura tarifária, entre elas, a) aplicação de uma tarifa em duas partes em lugar de tarifa por consumo; b) 30% da receita requerida será recuperada via parcela fixa; c) cobrança por ligação em lugar de cobrança por economia; </a:t>
          </a:r>
          <a:r>
            <a:rPr lang="pt-BR" u="sng" dirty="0"/>
            <a:t>são propostos os seguintes critérios para adequar a tarifa por disponibilidade vigente</a:t>
          </a:r>
          <a:r>
            <a:rPr lang="pt-BR" dirty="0"/>
            <a:t>:</a:t>
          </a:r>
          <a:endParaRPr lang="es-AR" dirty="0"/>
        </a:p>
      </dgm:t>
    </dgm:pt>
    <dgm:pt modelId="{1CC98DBB-54BE-4104-961D-DC322DB0F1FD}" type="parTrans" cxnId="{73B5F8E1-B5D2-46A4-9AE5-68E9116F2DF0}">
      <dgm:prSet/>
      <dgm:spPr/>
      <dgm:t>
        <a:bodyPr/>
        <a:lstStyle/>
        <a:p>
          <a:pPr algn="just"/>
          <a:endParaRPr lang="es-AR"/>
        </a:p>
      </dgm:t>
    </dgm:pt>
    <dgm:pt modelId="{EAD4C77D-F511-4E09-80A4-A24384BB435E}" type="sibTrans" cxnId="{73B5F8E1-B5D2-46A4-9AE5-68E9116F2DF0}">
      <dgm:prSet/>
      <dgm:spPr/>
      <dgm:t>
        <a:bodyPr/>
        <a:lstStyle/>
        <a:p>
          <a:pPr algn="just"/>
          <a:endParaRPr lang="es-AR"/>
        </a:p>
      </dgm:t>
    </dgm:pt>
    <dgm:pt modelId="{16BF0493-20B0-4B6A-B22D-CDD6F434DBF3}">
      <dgm:prSet custT="1"/>
      <dgm:spPr/>
      <dgm:t>
        <a:bodyPr/>
        <a:lstStyle/>
        <a:p>
          <a:pPr algn="just">
            <a:buFont typeface="+mj-lt"/>
            <a:buAutoNum type="arabicPeriod"/>
          </a:pPr>
          <a:r>
            <a:rPr lang="pt-BR" sz="2000" dirty="0"/>
            <a:t> Mantida a aplicação da tarifa em duas partes;</a:t>
          </a:r>
          <a:endParaRPr lang="es-AR" sz="2000" dirty="0"/>
        </a:p>
      </dgm:t>
    </dgm:pt>
    <dgm:pt modelId="{477EAF55-0B49-466B-A9B6-2B33A9281D8E}" type="parTrans" cxnId="{24124AC1-67FF-425C-BF8D-A8D7418D6667}">
      <dgm:prSet/>
      <dgm:spPr/>
      <dgm:t>
        <a:bodyPr/>
        <a:lstStyle/>
        <a:p>
          <a:pPr algn="just"/>
          <a:endParaRPr lang="es-AR"/>
        </a:p>
      </dgm:t>
    </dgm:pt>
    <dgm:pt modelId="{F9342F87-8D7E-44DC-931B-8C5C7359442B}" type="sibTrans" cxnId="{24124AC1-67FF-425C-BF8D-A8D7418D6667}">
      <dgm:prSet/>
      <dgm:spPr/>
      <dgm:t>
        <a:bodyPr/>
        <a:lstStyle/>
        <a:p>
          <a:pPr algn="just"/>
          <a:endParaRPr lang="es-AR"/>
        </a:p>
      </dgm:t>
    </dgm:pt>
    <dgm:pt modelId="{79592760-2B3A-4E43-AC0C-CBFAA8B6EF65}">
      <dgm:prSet custT="1"/>
      <dgm:spPr/>
      <dgm:t>
        <a:bodyPr/>
        <a:lstStyle/>
        <a:p>
          <a:pPr algn="just">
            <a:buFont typeface="+mj-lt"/>
            <a:buAutoNum type="arabicPeriod"/>
          </a:pPr>
          <a:r>
            <a:rPr lang="pt-BR" sz="2000" dirty="0"/>
            <a:t> A tarifa será cobrada por ligação e não por economia;</a:t>
          </a:r>
          <a:endParaRPr lang="es-AR" sz="2000" dirty="0"/>
        </a:p>
      </dgm:t>
    </dgm:pt>
    <dgm:pt modelId="{131B085E-B664-4B44-92AE-DFA16E759F38}" type="parTrans" cxnId="{3A54A38B-80A0-40CB-945E-295EEFD738C9}">
      <dgm:prSet/>
      <dgm:spPr/>
      <dgm:t>
        <a:bodyPr/>
        <a:lstStyle/>
        <a:p>
          <a:pPr algn="just"/>
          <a:endParaRPr lang="es-AR"/>
        </a:p>
      </dgm:t>
    </dgm:pt>
    <dgm:pt modelId="{0D3F73AB-B1ED-48E0-818D-5CFCF17F1D29}" type="sibTrans" cxnId="{3A54A38B-80A0-40CB-945E-295EEFD738C9}">
      <dgm:prSet/>
      <dgm:spPr/>
      <dgm:t>
        <a:bodyPr/>
        <a:lstStyle/>
        <a:p>
          <a:pPr algn="just"/>
          <a:endParaRPr lang="es-AR"/>
        </a:p>
      </dgm:t>
    </dgm:pt>
    <dgm:pt modelId="{9012112D-843E-4FCD-B0F5-57925244F013}">
      <dgm:prSet custT="1"/>
      <dgm:spPr/>
      <dgm:t>
        <a:bodyPr/>
        <a:lstStyle/>
        <a:p>
          <a:pPr algn="just">
            <a:buFont typeface="+mj-lt"/>
            <a:buAutoNum type="arabicPeriod"/>
          </a:pPr>
          <a:r>
            <a:rPr lang="pt-BR" sz="2000" dirty="0"/>
            <a:t> </a:t>
          </a:r>
          <a:r>
            <a:rPr lang="pt-BR" sz="2000" u="sng" dirty="0"/>
            <a:t>A parcela fixa é definida igual à parcela fixa da tarifa CAT</a:t>
          </a:r>
          <a:r>
            <a:rPr lang="pt-BR" sz="2000" dirty="0"/>
            <a:t>;</a:t>
          </a:r>
          <a:endParaRPr lang="es-AR" sz="2000" dirty="0"/>
        </a:p>
      </dgm:t>
    </dgm:pt>
    <dgm:pt modelId="{7B94235A-E383-4D5B-9078-2DBBC9A2827B}" type="parTrans" cxnId="{ED5CE6CD-B614-4F76-AD98-F0201641FFFD}">
      <dgm:prSet/>
      <dgm:spPr/>
      <dgm:t>
        <a:bodyPr/>
        <a:lstStyle/>
        <a:p>
          <a:pPr algn="just"/>
          <a:endParaRPr lang="es-AR"/>
        </a:p>
      </dgm:t>
    </dgm:pt>
    <dgm:pt modelId="{29DB16DB-2797-4A8A-B5F4-B494F413763C}" type="sibTrans" cxnId="{ED5CE6CD-B614-4F76-AD98-F0201641FFFD}">
      <dgm:prSet/>
      <dgm:spPr/>
      <dgm:t>
        <a:bodyPr/>
        <a:lstStyle/>
        <a:p>
          <a:pPr algn="just"/>
          <a:endParaRPr lang="es-AR"/>
        </a:p>
      </dgm:t>
    </dgm:pt>
    <dgm:pt modelId="{EB793ADD-FD4C-4A5E-B5B8-0FC96831DCDD}">
      <dgm:prSet custT="1"/>
      <dgm:spPr/>
      <dgm:t>
        <a:bodyPr/>
        <a:lstStyle/>
        <a:p>
          <a:pPr algn="just">
            <a:buFont typeface="+mj-lt"/>
            <a:buAutoNum type="arabicPeriod"/>
          </a:pPr>
          <a:r>
            <a:rPr lang="pt-BR" sz="2000" dirty="0"/>
            <a:t> A parcela variável será aplicada ao volume de água medido por unidade usuária;</a:t>
          </a:r>
          <a:endParaRPr lang="es-AR" sz="2000" dirty="0"/>
        </a:p>
      </dgm:t>
    </dgm:pt>
    <dgm:pt modelId="{F0F2D8B2-3338-4D05-87D2-D653680A2B28}" type="parTrans" cxnId="{F88099AB-DEB2-4ECF-AFEE-064E215E59CD}">
      <dgm:prSet/>
      <dgm:spPr/>
      <dgm:t>
        <a:bodyPr/>
        <a:lstStyle/>
        <a:p>
          <a:pPr algn="just"/>
          <a:endParaRPr lang="es-AR"/>
        </a:p>
      </dgm:t>
    </dgm:pt>
    <dgm:pt modelId="{32CC79B8-B377-4D80-B768-15642D3CDF41}" type="sibTrans" cxnId="{F88099AB-DEB2-4ECF-AFEE-064E215E59CD}">
      <dgm:prSet/>
      <dgm:spPr/>
      <dgm:t>
        <a:bodyPr/>
        <a:lstStyle/>
        <a:p>
          <a:pPr algn="just"/>
          <a:endParaRPr lang="es-AR"/>
        </a:p>
      </dgm:t>
    </dgm:pt>
    <dgm:pt modelId="{2C5135DF-C61B-4981-A62F-6EA25BFBD16C}">
      <dgm:prSet/>
      <dgm:spPr/>
      <dgm:t>
        <a:bodyPr/>
        <a:lstStyle/>
        <a:p>
          <a:pPr algn="just"/>
          <a:r>
            <a:rPr lang="pt-BR" dirty="0"/>
            <a:t>A </a:t>
          </a:r>
          <a:r>
            <a:rPr lang="pt-BR" u="sng" dirty="0"/>
            <a:t>parcela variável é definida como 28</a:t>
          </a:r>
          <a:r>
            <a:rPr lang="pt-BR" u="sng" dirty="0">
              <a:solidFill>
                <a:schemeClr val="bg1"/>
              </a:solidFill>
            </a:rPr>
            <a:t>%</a:t>
          </a:r>
          <a:r>
            <a:rPr lang="pt-BR" u="sng" dirty="0"/>
            <a:t> da componente variável da tarifa vinculada ao serviço de coleta, afastamento e tratamento de esgoto (CAT)</a:t>
          </a:r>
          <a:r>
            <a:rPr lang="pt-BR" dirty="0"/>
            <a:t>. Dito porcentagem foi calculada considerando: a) que a parcela fixa permite recuperar 30% da Receita Requerida, e; b) que 49% da Receita Requerida vinculada aos serviços de esgotamento sanitários correspondem a custos variáveis (que não deveriam ser pagos pelos usuários não ligados à rede de esgoto).</a:t>
          </a:r>
          <a:endParaRPr lang="es-AR" dirty="0"/>
        </a:p>
      </dgm:t>
    </dgm:pt>
    <dgm:pt modelId="{C082F05D-FE61-49D6-A245-A50AAD99D8F7}" type="parTrans" cxnId="{218E9D39-9563-4757-B68F-7F6C08C644E1}">
      <dgm:prSet/>
      <dgm:spPr/>
      <dgm:t>
        <a:bodyPr/>
        <a:lstStyle/>
        <a:p>
          <a:pPr algn="just"/>
          <a:endParaRPr lang="es-AR"/>
        </a:p>
      </dgm:t>
    </dgm:pt>
    <dgm:pt modelId="{EA3739BE-4193-4A04-8453-E06CAE171444}" type="sibTrans" cxnId="{218E9D39-9563-4757-B68F-7F6C08C644E1}">
      <dgm:prSet/>
      <dgm:spPr/>
      <dgm:t>
        <a:bodyPr/>
        <a:lstStyle/>
        <a:p>
          <a:pPr algn="just"/>
          <a:endParaRPr lang="es-AR"/>
        </a:p>
      </dgm:t>
    </dgm:pt>
    <dgm:pt modelId="{28B193E8-4080-4E26-8FAC-AC68281AD890}" type="pres">
      <dgm:prSet presAssocID="{470BB1D7-63AB-4F6A-BDE3-469136512082}" presName="linear" presStyleCnt="0">
        <dgm:presLayoutVars>
          <dgm:animLvl val="lvl"/>
          <dgm:resizeHandles val="exact"/>
        </dgm:presLayoutVars>
      </dgm:prSet>
      <dgm:spPr/>
    </dgm:pt>
    <dgm:pt modelId="{4418D326-B1EE-4E0A-A0F5-4A1E3503BDC0}" type="pres">
      <dgm:prSet presAssocID="{0833900B-96A4-47E3-A820-2049518A5DBE}" presName="parentText" presStyleLbl="node1" presStyleIdx="0" presStyleCnt="2" custScaleY="79380">
        <dgm:presLayoutVars>
          <dgm:chMax val="0"/>
          <dgm:bulletEnabled val="1"/>
        </dgm:presLayoutVars>
      </dgm:prSet>
      <dgm:spPr/>
    </dgm:pt>
    <dgm:pt modelId="{9A7AE06C-85C7-433D-BEF7-5BE607C48F96}" type="pres">
      <dgm:prSet presAssocID="{0833900B-96A4-47E3-A820-2049518A5DBE}" presName="childText" presStyleLbl="revTx" presStyleIdx="0" presStyleCnt="1">
        <dgm:presLayoutVars>
          <dgm:bulletEnabled val="1"/>
        </dgm:presLayoutVars>
      </dgm:prSet>
      <dgm:spPr/>
    </dgm:pt>
    <dgm:pt modelId="{912E9356-7681-4C0C-BE53-44C3AEAF37D1}" type="pres">
      <dgm:prSet presAssocID="{2C5135DF-C61B-4981-A62F-6EA25BFBD16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487BA13-1E33-417F-BFFE-7960DFEABF7E}" type="presOf" srcId="{470BB1D7-63AB-4F6A-BDE3-469136512082}" destId="{28B193E8-4080-4E26-8FAC-AC68281AD890}" srcOrd="0" destOrd="0" presId="urn:microsoft.com/office/officeart/2005/8/layout/vList2"/>
    <dgm:cxn modelId="{218E9D39-9563-4757-B68F-7F6C08C644E1}" srcId="{470BB1D7-63AB-4F6A-BDE3-469136512082}" destId="{2C5135DF-C61B-4981-A62F-6EA25BFBD16C}" srcOrd="1" destOrd="0" parTransId="{C082F05D-FE61-49D6-A245-A50AAD99D8F7}" sibTransId="{EA3739BE-4193-4A04-8453-E06CAE171444}"/>
    <dgm:cxn modelId="{E65C3646-EE5F-446B-AF85-9FD537AF5B17}" type="presOf" srcId="{0833900B-96A4-47E3-A820-2049518A5DBE}" destId="{4418D326-B1EE-4E0A-A0F5-4A1E3503BDC0}" srcOrd="0" destOrd="0" presId="urn:microsoft.com/office/officeart/2005/8/layout/vList2"/>
    <dgm:cxn modelId="{EE527070-1113-4692-B1E7-B86AC4070559}" type="presOf" srcId="{2C5135DF-C61B-4981-A62F-6EA25BFBD16C}" destId="{912E9356-7681-4C0C-BE53-44C3AEAF37D1}" srcOrd="0" destOrd="0" presId="urn:microsoft.com/office/officeart/2005/8/layout/vList2"/>
    <dgm:cxn modelId="{22342188-A601-4669-9ADB-03D406E22606}" type="presOf" srcId="{16BF0493-20B0-4B6A-B22D-CDD6F434DBF3}" destId="{9A7AE06C-85C7-433D-BEF7-5BE607C48F96}" srcOrd="0" destOrd="0" presId="urn:microsoft.com/office/officeart/2005/8/layout/vList2"/>
    <dgm:cxn modelId="{3800CA88-122B-406F-A319-B0E179B79866}" type="presOf" srcId="{EB793ADD-FD4C-4A5E-B5B8-0FC96831DCDD}" destId="{9A7AE06C-85C7-433D-BEF7-5BE607C48F96}" srcOrd="0" destOrd="3" presId="urn:microsoft.com/office/officeart/2005/8/layout/vList2"/>
    <dgm:cxn modelId="{3A54A38B-80A0-40CB-945E-295EEFD738C9}" srcId="{0833900B-96A4-47E3-A820-2049518A5DBE}" destId="{79592760-2B3A-4E43-AC0C-CBFAA8B6EF65}" srcOrd="1" destOrd="0" parTransId="{131B085E-B664-4B44-92AE-DFA16E759F38}" sibTransId="{0D3F73AB-B1ED-48E0-818D-5CFCF17F1D29}"/>
    <dgm:cxn modelId="{65C5818D-8A28-477E-8B66-488EA37EF8D7}" type="presOf" srcId="{79592760-2B3A-4E43-AC0C-CBFAA8B6EF65}" destId="{9A7AE06C-85C7-433D-BEF7-5BE607C48F96}" srcOrd="0" destOrd="1" presId="urn:microsoft.com/office/officeart/2005/8/layout/vList2"/>
    <dgm:cxn modelId="{F88099AB-DEB2-4ECF-AFEE-064E215E59CD}" srcId="{0833900B-96A4-47E3-A820-2049518A5DBE}" destId="{EB793ADD-FD4C-4A5E-B5B8-0FC96831DCDD}" srcOrd="3" destOrd="0" parTransId="{F0F2D8B2-3338-4D05-87D2-D653680A2B28}" sibTransId="{32CC79B8-B377-4D80-B768-15642D3CDF41}"/>
    <dgm:cxn modelId="{24124AC1-67FF-425C-BF8D-A8D7418D6667}" srcId="{0833900B-96A4-47E3-A820-2049518A5DBE}" destId="{16BF0493-20B0-4B6A-B22D-CDD6F434DBF3}" srcOrd="0" destOrd="0" parTransId="{477EAF55-0B49-466B-A9B6-2B33A9281D8E}" sibTransId="{F9342F87-8D7E-44DC-931B-8C5C7359442B}"/>
    <dgm:cxn modelId="{ED5CE6CD-B614-4F76-AD98-F0201641FFFD}" srcId="{0833900B-96A4-47E3-A820-2049518A5DBE}" destId="{9012112D-843E-4FCD-B0F5-57925244F013}" srcOrd="2" destOrd="0" parTransId="{7B94235A-E383-4D5B-9078-2DBBC9A2827B}" sibTransId="{29DB16DB-2797-4A8A-B5F4-B494F413763C}"/>
    <dgm:cxn modelId="{CCCEBCE0-28BA-4D8B-A7C4-05AC1F948470}" type="presOf" srcId="{9012112D-843E-4FCD-B0F5-57925244F013}" destId="{9A7AE06C-85C7-433D-BEF7-5BE607C48F96}" srcOrd="0" destOrd="2" presId="urn:microsoft.com/office/officeart/2005/8/layout/vList2"/>
    <dgm:cxn modelId="{73B5F8E1-B5D2-46A4-9AE5-68E9116F2DF0}" srcId="{470BB1D7-63AB-4F6A-BDE3-469136512082}" destId="{0833900B-96A4-47E3-A820-2049518A5DBE}" srcOrd="0" destOrd="0" parTransId="{1CC98DBB-54BE-4104-961D-DC322DB0F1FD}" sibTransId="{EAD4C77D-F511-4E09-80A4-A24384BB435E}"/>
    <dgm:cxn modelId="{40ACC1B6-9DDE-4791-9B89-54B7A165E88B}" type="presParOf" srcId="{28B193E8-4080-4E26-8FAC-AC68281AD890}" destId="{4418D326-B1EE-4E0A-A0F5-4A1E3503BDC0}" srcOrd="0" destOrd="0" presId="urn:microsoft.com/office/officeart/2005/8/layout/vList2"/>
    <dgm:cxn modelId="{3C945CF0-AD1F-40DF-BC45-BEF98DDE3317}" type="presParOf" srcId="{28B193E8-4080-4E26-8FAC-AC68281AD890}" destId="{9A7AE06C-85C7-433D-BEF7-5BE607C48F96}" srcOrd="1" destOrd="0" presId="urn:microsoft.com/office/officeart/2005/8/layout/vList2"/>
    <dgm:cxn modelId="{49344997-392D-4CA5-8805-5D682AA25031}" type="presParOf" srcId="{28B193E8-4080-4E26-8FAC-AC68281AD890}" destId="{912E9356-7681-4C0C-BE53-44C3AEAF37D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401B9-67BF-494B-8CE3-026528D3C609}">
      <dsp:nvSpPr>
        <dsp:cNvPr id="0" name=""/>
        <dsp:cNvSpPr/>
      </dsp:nvSpPr>
      <dsp:spPr>
        <a:xfrm>
          <a:off x="0" y="0"/>
          <a:ext cx="11938959" cy="9978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As diretrizes para definir a estrutura tarifária estão destacadas tanto na legislação federal, Lei nº 11.445/2007 (alterada pela Lei 14.026/2020), quanto na legislação estadual, Lei 9.096/2008. </a:t>
          </a:r>
        </a:p>
      </dsp:txBody>
      <dsp:txXfrm>
        <a:off x="48711" y="48711"/>
        <a:ext cx="11841537" cy="900428"/>
      </dsp:txXfrm>
    </dsp:sp>
    <dsp:sp modelId="{9B830D76-CFC9-452B-A27B-4D8A140CBCDE}">
      <dsp:nvSpPr>
        <dsp:cNvPr id="0" name=""/>
        <dsp:cNvSpPr/>
      </dsp:nvSpPr>
      <dsp:spPr>
        <a:xfrm>
          <a:off x="0" y="1164354"/>
          <a:ext cx="11938959" cy="4145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062" tIns="25400" rIns="142240" bIns="25400" numCol="1" spcCol="1270" anchor="t" anchorCtr="0">
          <a:noAutofit/>
        </a:bodyPr>
        <a:lstStyle/>
        <a:p>
          <a:pPr marL="17145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  <a:tabLst>
              <a:tab pos="0" algn="l"/>
            </a:tabLst>
          </a:pPr>
          <a:r>
            <a:rPr lang="pt-BR" sz="2000" i="0" kern="1200" dirty="0"/>
            <a:t>Art. 30 (11.445/2007) e 41 (9.096/2008): Fatores que devem ser considerados na estrutura de remuneração e de cobrança dos serviços públicos de saneamento básico:</a:t>
          </a:r>
          <a:endParaRPr lang="es-AR" sz="2000" i="0" u="sng" kern="1200" dirty="0"/>
        </a:p>
        <a:p>
          <a:pPr marL="171450" lvl="1" indent="0" algn="just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  <a:tabLst>
              <a:tab pos="0" algn="l"/>
            </a:tabLst>
          </a:pPr>
          <a:endParaRPr lang="es-AR" sz="800" i="0" u="sng" kern="1200" dirty="0"/>
        </a:p>
        <a:p>
          <a:pPr marL="171450" lvl="2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  <a:tabLst>
              <a:tab pos="0" algn="l"/>
            </a:tabLst>
          </a:pPr>
          <a:r>
            <a:rPr lang="pt-BR" sz="2000" i="1" kern="1200" dirty="0"/>
            <a:t>I - categorias de usuários, distribuídas por faixas ou quantidades crescentes de utilização ou de consumo;</a:t>
          </a:r>
        </a:p>
        <a:p>
          <a:pPr marL="171450" lvl="2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  <a:tabLst>
              <a:tab pos="0" algn="l"/>
            </a:tabLst>
          </a:pPr>
          <a:r>
            <a:rPr lang="pt-BR" sz="2000" i="1" kern="1200" dirty="0"/>
            <a:t>II - padrões de uso ou de qualidade requeridos;</a:t>
          </a:r>
        </a:p>
        <a:p>
          <a:pPr marL="171450" lvl="2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  <a:tabLst>
              <a:tab pos="0" algn="l"/>
              <a:tab pos="630238" algn="l"/>
              <a:tab pos="1698625" algn="l"/>
            </a:tabLst>
          </a:pPr>
          <a:r>
            <a:rPr lang="pt-BR" sz="2000" i="1" kern="1200" dirty="0"/>
            <a:t>III - quantidade mínima de consumo ou de utilização do serviço, visando à garantia de objetivos sociais, como a   preservação da saúde pública, o adequado atendimento dos usuários de menor renda e a proteção do meio ambiente;</a:t>
          </a:r>
        </a:p>
        <a:p>
          <a:pPr marL="171450" lvl="2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  <a:tabLst>
              <a:tab pos="0" algn="l"/>
              <a:tab pos="630238" algn="l"/>
              <a:tab pos="1698625" algn="l"/>
            </a:tabLst>
          </a:pPr>
          <a:r>
            <a:rPr lang="pt-BR" sz="2000" i="1" kern="1200" dirty="0"/>
            <a:t>IV - custo mínimo necessário para disponibilidade do serviço em quantidade e qualidade adequadas;</a:t>
          </a:r>
        </a:p>
        <a:p>
          <a:pPr marL="171450" lvl="2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  <a:tabLst>
              <a:tab pos="0" algn="l"/>
              <a:tab pos="630238" algn="l"/>
              <a:tab pos="1698625" algn="l"/>
            </a:tabLst>
          </a:pPr>
          <a:r>
            <a:rPr lang="pt-BR" sz="2000" i="1" kern="1200" dirty="0"/>
            <a:t>V - ciclos significativos de aumento da demanda dos serviços, em períodos distintos; e</a:t>
          </a:r>
        </a:p>
        <a:p>
          <a:pPr marL="171450" lvl="2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  <a:tabLst>
              <a:tab pos="0" algn="l"/>
              <a:tab pos="630238" algn="l"/>
              <a:tab pos="1698625" algn="l"/>
            </a:tabLst>
          </a:pPr>
          <a:r>
            <a:rPr lang="pt-BR" sz="2000" i="1" kern="1200" dirty="0"/>
            <a:t>VI - capacidade de pagamento dos consumidores.” </a:t>
          </a:r>
        </a:p>
      </dsp:txBody>
      <dsp:txXfrm>
        <a:off x="0" y="1164354"/>
        <a:ext cx="11938959" cy="4145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401B9-67BF-494B-8CE3-026528D3C609}">
      <dsp:nvSpPr>
        <dsp:cNvPr id="0" name=""/>
        <dsp:cNvSpPr/>
      </dsp:nvSpPr>
      <dsp:spPr>
        <a:xfrm>
          <a:off x="0" y="0"/>
          <a:ext cx="11938959" cy="14069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Todos os fatores citados anteriormente fazem parte da estrutura tarifária atual e foram reavaliados nos estudos para a proposição da nova estrutura tarifária. Também foram obedecidos os dispositivos da Lei Estadual nº 9.096/2008, que ecoa a legislação federal e que instituiu, por alteração trazida pela Lei nº 10.495/2016, a tarifa por disponibilidade.</a:t>
          </a:r>
          <a:endParaRPr lang="es-AR" sz="2000" kern="1200" dirty="0"/>
        </a:p>
      </dsp:txBody>
      <dsp:txXfrm>
        <a:off x="68680" y="68680"/>
        <a:ext cx="11801599" cy="1269564"/>
      </dsp:txXfrm>
    </dsp:sp>
    <dsp:sp modelId="{9B830D76-CFC9-452B-A27B-4D8A140CBCDE}">
      <dsp:nvSpPr>
        <dsp:cNvPr id="0" name=""/>
        <dsp:cNvSpPr/>
      </dsp:nvSpPr>
      <dsp:spPr>
        <a:xfrm>
          <a:off x="0" y="1468971"/>
          <a:ext cx="11938959" cy="4156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062" tIns="25400" rIns="142240" bIns="25400" numCol="1" spcCol="1270" anchor="t" anchorCtr="0">
          <a:noAutofit/>
        </a:bodyPr>
        <a:lstStyle/>
        <a:p>
          <a:pPr marL="1143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pt-BR" sz="2000" i="1" kern="1200" dirty="0"/>
            <a:t>§1º do Art. 29 (11.445/2007) e do art. 40 (9.096/2008): </a:t>
          </a:r>
          <a:r>
            <a:rPr lang="pt-BR" sz="2000" u="none" kern="1200" dirty="0"/>
            <a:t>Diretrizes para a instituição das tarifas para os serviços de saneamento básico:</a:t>
          </a:r>
          <a:endParaRPr lang="es-AR" sz="2000" u="none" kern="1200" dirty="0"/>
        </a:p>
        <a:p>
          <a:pPr marL="114300" lvl="1" indent="0" algn="just" defTabSz="4445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endParaRPr lang="es-AR" sz="100" u="none" kern="1200" dirty="0"/>
        </a:p>
        <a:p>
          <a:pPr marL="361950" lvl="1" indent="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  <a:tabLst>
              <a:tab pos="266700" algn="l"/>
            </a:tabLst>
          </a:pPr>
          <a:r>
            <a:rPr lang="pt-BR" sz="1800" u="none" kern="1200" dirty="0"/>
            <a:t>I - prioridade para atendimento das </a:t>
          </a:r>
          <a:r>
            <a:rPr lang="pt-BR" sz="1800" b="1" u="none" kern="1200" dirty="0"/>
            <a:t>funções essenciais relacionadas à saúde pública</a:t>
          </a:r>
          <a:r>
            <a:rPr lang="pt-BR" sz="1800" u="none" kern="1200" dirty="0"/>
            <a:t>;</a:t>
          </a:r>
        </a:p>
        <a:p>
          <a:pPr marL="361950" lvl="1" indent="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  <a:tabLst>
              <a:tab pos="266700" algn="l"/>
            </a:tabLst>
          </a:pPr>
          <a:r>
            <a:rPr lang="pt-BR" sz="1800" u="none" kern="1200" dirty="0"/>
            <a:t>II - </a:t>
          </a:r>
          <a:r>
            <a:rPr lang="pt-BR" sz="1800" b="1" u="none" kern="1200" dirty="0"/>
            <a:t>ampliação do acesso dos cidadãos e localidades de baixa renda</a:t>
          </a:r>
          <a:r>
            <a:rPr lang="pt-BR" sz="1800" u="none" kern="1200" dirty="0"/>
            <a:t> aos serviços;</a:t>
          </a:r>
        </a:p>
        <a:p>
          <a:pPr marL="361950" lvl="1" indent="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  <a:tabLst>
              <a:tab pos="266700" algn="l"/>
            </a:tabLst>
          </a:pPr>
          <a:r>
            <a:rPr lang="pt-BR" sz="1800" u="none" kern="1200" dirty="0"/>
            <a:t>III - </a:t>
          </a:r>
          <a:r>
            <a:rPr lang="pt-BR" sz="1800" b="1" u="none" kern="1200" dirty="0"/>
            <a:t>geração dos recursos necessários para realização dos investimentos</a:t>
          </a:r>
          <a:r>
            <a:rPr lang="pt-BR" sz="1800" u="none" kern="1200" dirty="0"/>
            <a:t>, objetivando o cumprimento das metas e objetivos do serviço;</a:t>
          </a:r>
        </a:p>
        <a:p>
          <a:pPr marL="361950" lvl="1" indent="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  <a:tabLst>
              <a:tab pos="266700" algn="l"/>
            </a:tabLst>
          </a:pPr>
          <a:r>
            <a:rPr lang="pt-BR" sz="1800" u="none" kern="1200" dirty="0"/>
            <a:t>IV - </a:t>
          </a:r>
          <a:r>
            <a:rPr lang="pt-BR" sz="1800" b="1" u="none" kern="1200" dirty="0"/>
            <a:t>inibição do consumo supérfluo e do desperdício de recursos</a:t>
          </a:r>
          <a:r>
            <a:rPr lang="pt-BR" sz="1800" u="none" kern="1200" dirty="0"/>
            <a:t>;</a:t>
          </a:r>
        </a:p>
        <a:p>
          <a:pPr marL="361950" lvl="1" indent="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  <a:tabLst>
              <a:tab pos="266700" algn="l"/>
            </a:tabLst>
          </a:pPr>
          <a:r>
            <a:rPr lang="pt-BR" sz="1800" u="none" kern="1200" dirty="0"/>
            <a:t>V - </a:t>
          </a:r>
          <a:r>
            <a:rPr lang="pt-BR" sz="1800" b="1" u="none" kern="1200" dirty="0"/>
            <a:t>recuperação dos custos </a:t>
          </a:r>
          <a:r>
            <a:rPr lang="pt-BR" sz="1800" u="none" kern="1200" dirty="0"/>
            <a:t>incorridos na prestação do serviço, em regime de eficiência;</a:t>
          </a:r>
        </a:p>
        <a:p>
          <a:pPr marL="361950" lvl="1" indent="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  <a:tabLst>
              <a:tab pos="266700" algn="l"/>
            </a:tabLst>
          </a:pPr>
          <a:r>
            <a:rPr lang="pt-BR" sz="1800" u="none" kern="1200" dirty="0"/>
            <a:t>VI - </a:t>
          </a:r>
          <a:r>
            <a:rPr lang="pt-BR" sz="1800" b="1" u="none" kern="1200" dirty="0"/>
            <a:t>remuneração adequada do capital investido </a:t>
          </a:r>
          <a:r>
            <a:rPr lang="pt-BR" sz="1800" u="none" kern="1200" dirty="0"/>
            <a:t>pelos prestadores dos serviços;</a:t>
          </a:r>
        </a:p>
        <a:p>
          <a:pPr marL="361950" lvl="1" indent="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  <a:tabLst>
              <a:tab pos="266700" algn="l"/>
            </a:tabLst>
          </a:pPr>
          <a:r>
            <a:rPr lang="pt-BR" sz="1800" u="none" kern="1200" dirty="0"/>
            <a:t>VII - </a:t>
          </a:r>
          <a:r>
            <a:rPr lang="pt-BR" sz="1800" b="1" u="none" kern="1200" dirty="0"/>
            <a:t>estímulo ao uso de tecnologias modernas e eficientes</a:t>
          </a:r>
          <a:r>
            <a:rPr lang="pt-BR" sz="1800" u="none" kern="1200" dirty="0"/>
            <a:t>, compatíveis com os níveis exigidos de qualidade, continuidade e segurança na prestação dos serviços;</a:t>
          </a:r>
        </a:p>
        <a:p>
          <a:pPr marL="361950" lvl="1" indent="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  <a:tabLst>
              <a:tab pos="266700" algn="l"/>
            </a:tabLst>
          </a:pPr>
          <a:r>
            <a:rPr lang="pt-BR" sz="1800" u="none" kern="1200" dirty="0"/>
            <a:t>VIII - </a:t>
          </a:r>
          <a:r>
            <a:rPr lang="pt-BR" sz="1800" b="1" u="none" kern="1200" dirty="0"/>
            <a:t>incentivo à eficiência </a:t>
          </a:r>
          <a:r>
            <a:rPr lang="pt-BR" sz="1800" u="none" kern="1200" dirty="0"/>
            <a:t>dos prestadores dos serviços.</a:t>
          </a:r>
        </a:p>
      </dsp:txBody>
      <dsp:txXfrm>
        <a:off x="0" y="1468971"/>
        <a:ext cx="11938959" cy="41561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401B9-67BF-494B-8CE3-026528D3C609}">
      <dsp:nvSpPr>
        <dsp:cNvPr id="0" name=""/>
        <dsp:cNvSpPr/>
      </dsp:nvSpPr>
      <dsp:spPr>
        <a:xfrm>
          <a:off x="0" y="97278"/>
          <a:ext cx="11938959" cy="11231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Na proposição da nova estrutura tarifária, foram observadas as diretrizes legais definidas pelo art. 40, § 1º da Lei Estadual 9.096/2008, mencionada no item II.4 desta Nota Técnica. Destaca-se, que em linha com estas diretrizes, foram definidos os seguintes objetivos:</a:t>
          </a:r>
          <a:endParaRPr lang="es-AR" sz="2000" kern="1200" dirty="0"/>
        </a:p>
      </dsp:txBody>
      <dsp:txXfrm>
        <a:off x="54830" y="152108"/>
        <a:ext cx="11829299" cy="1013539"/>
      </dsp:txXfrm>
    </dsp:sp>
    <dsp:sp modelId="{9B830D76-CFC9-452B-A27B-4D8A140CBCDE}">
      <dsp:nvSpPr>
        <dsp:cNvPr id="0" name=""/>
        <dsp:cNvSpPr/>
      </dsp:nvSpPr>
      <dsp:spPr>
        <a:xfrm>
          <a:off x="0" y="1358496"/>
          <a:ext cx="11938959" cy="4073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062" tIns="30480" rIns="170688" bIns="30480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900" b="1" kern="1200" dirty="0"/>
            <a:t>Maior equidade, com a definição de uma tarifa em duas partes, a eliminação da cobrança do custo mínimo associado ao volume de 10 m3</a:t>
          </a:r>
          <a:r>
            <a:rPr lang="pt-BR" sz="1900" kern="1200" dirty="0"/>
            <a:t>, permitindo uma melhor sinalização de preços, no intuito de incentivar o consumo eficiente, de modo que </a:t>
          </a:r>
          <a:r>
            <a:rPr lang="pt-BR" sz="1900" b="1" kern="1200" dirty="0"/>
            <a:t>o usuário sempre tenha um valor menor na conta quando seu consumo é reduzido</a:t>
          </a:r>
          <a:r>
            <a:rPr lang="pt-BR" sz="1900" kern="1200" dirty="0"/>
            <a:t>;</a:t>
          </a:r>
          <a:endParaRPr lang="es-AR" sz="1900" u="sng" kern="1200" dirty="0"/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900" b="1" kern="1200" dirty="0"/>
            <a:t>Mudança da lógica de cobrança por economia para por ligação</a:t>
          </a:r>
          <a:r>
            <a:rPr lang="pt-BR" sz="1900" kern="1200" dirty="0"/>
            <a:t>, </a:t>
          </a:r>
          <a:r>
            <a:rPr lang="pt-BR" sz="1900" b="1" kern="1200" dirty="0"/>
            <a:t>buscando refletir o custo de acesso ao serviço</a:t>
          </a:r>
          <a:r>
            <a:rPr lang="pt-BR" sz="1900" kern="1200" dirty="0"/>
            <a:t>, relativo ao volume projetado para cada tipo de usuário, tanto através das parcelas fixas da tarifa em duas partes, como pela introdução das novas categorias residencial e comercial coletivas;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900" b="1" kern="1200" dirty="0"/>
            <a:t>Aprimoramento da tarifa social</a:t>
          </a:r>
          <a:r>
            <a:rPr lang="pt-BR" sz="1900" kern="1200" dirty="0"/>
            <a:t>, através da melhoria dos critérios de acesso ao benefício, e da introdução de uma nova categoria, buscando atender de modo mais efetivo aos usuários em extrema pobreza;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900" b="1" kern="1200" dirty="0"/>
            <a:t>Aprimoramento da tarifa de disponibilidade</a:t>
          </a:r>
          <a:r>
            <a:rPr lang="pt-BR" sz="1900" kern="1200" dirty="0"/>
            <a:t>, buscando aumentar os incentivos para que os usuários sejam interligados à rede de esgotamento sanitário, incorporando as informações mais atualizadas da base de ativos, advinda da nova valoração obtida por meio do método do valor novo de reposição;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900" b="1" kern="1200" dirty="0"/>
            <a:t>A continuidade da política de subsídios atual, necessário ao estímulo da universalização dos serviços de esgotamento sanitário, com enfoque no segmento residencial</a:t>
          </a:r>
          <a:r>
            <a:rPr lang="pt-BR" sz="1900" kern="1200" dirty="0"/>
            <a:t>, menos propenso ao pagamento das tarifas, e a manutenção das tarifas em geral das categorias residenciais em níveis menores em relação às não-residenciais.</a:t>
          </a:r>
        </a:p>
      </dsp:txBody>
      <dsp:txXfrm>
        <a:off x="0" y="1358496"/>
        <a:ext cx="11938959" cy="4073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401B9-67BF-494B-8CE3-026528D3C609}">
      <dsp:nvSpPr>
        <dsp:cNvPr id="0" name=""/>
        <dsp:cNvSpPr/>
      </dsp:nvSpPr>
      <dsp:spPr>
        <a:xfrm>
          <a:off x="0" y="132305"/>
          <a:ext cx="11938959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Justificativa</a:t>
          </a:r>
          <a:endParaRPr lang="es-AR" sz="2600" kern="1200" dirty="0"/>
        </a:p>
      </dsp:txBody>
      <dsp:txXfrm>
        <a:off x="30442" y="162747"/>
        <a:ext cx="11878075" cy="562726"/>
      </dsp:txXfrm>
    </dsp:sp>
    <dsp:sp modelId="{9B830D76-CFC9-452B-A27B-4D8A140CBCDE}">
      <dsp:nvSpPr>
        <dsp:cNvPr id="0" name=""/>
        <dsp:cNvSpPr/>
      </dsp:nvSpPr>
      <dsp:spPr>
        <a:xfrm>
          <a:off x="0" y="755915"/>
          <a:ext cx="11938959" cy="193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062" tIns="33020" rIns="184912" bIns="33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000" kern="1200" dirty="0"/>
            <a:t>A cobrança de uma </a:t>
          </a:r>
          <a:r>
            <a:rPr lang="pt-BR" sz="2000" u="sng" kern="1200" dirty="0"/>
            <a:t>tarifa de consumação mínima por volume</a:t>
          </a:r>
          <a:r>
            <a:rPr lang="pt-BR" sz="2000" kern="1200" dirty="0"/>
            <a:t> por parte das concessionárias está caindo em desuso no Brasil, </a:t>
          </a:r>
          <a:r>
            <a:rPr lang="pt-BR" sz="2000" u="sng" kern="1200" dirty="0"/>
            <a:t>sendo substituída por uma tarifa em duas partes.</a:t>
          </a:r>
          <a:endParaRPr lang="es-AR" sz="2000" u="sng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AR" sz="2000" u="sng" kern="1200" dirty="0"/>
            <a:t>Tarifa em </a:t>
          </a:r>
          <a:r>
            <a:rPr lang="es-AR" sz="2000" u="sng" kern="1200" dirty="0" err="1"/>
            <a:t>duas</a:t>
          </a:r>
          <a:r>
            <a:rPr lang="es-AR" sz="2000" u="sng" kern="1200" dirty="0"/>
            <a:t> partes: parcela </a:t>
          </a:r>
          <a:r>
            <a:rPr lang="es-AR" sz="2000" u="sng" kern="1200" dirty="0" err="1"/>
            <a:t>fixa</a:t>
          </a:r>
          <a:r>
            <a:rPr lang="es-AR" sz="2000" u="sng" kern="1200" dirty="0"/>
            <a:t> + parcela </a:t>
          </a:r>
          <a:r>
            <a:rPr lang="es-AR" sz="2000" u="sng" kern="1200" dirty="0" err="1"/>
            <a:t>variável</a:t>
          </a:r>
          <a:r>
            <a:rPr lang="es-AR" sz="2000" u="sng" kern="1200" dirty="0"/>
            <a:t>.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000" kern="1200" dirty="0"/>
            <a:t>Cobrança por ligação traz melhor sinalização dos custos envolvidos para o acesso aos serviços.</a:t>
          </a:r>
          <a:endParaRPr lang="es-AR" sz="2000" i="1" u="sng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000" kern="1200" dirty="0"/>
            <a:t>Questionamentos na justiça acerca da legalidade do faturamento com base na multiplicação de um valor fixo por economia em ligações coletivas.</a:t>
          </a:r>
          <a:endParaRPr lang="es-AR" sz="2000" i="1" u="sng" kern="1200" dirty="0"/>
        </a:p>
      </dsp:txBody>
      <dsp:txXfrm>
        <a:off x="0" y="755915"/>
        <a:ext cx="11938959" cy="1937520"/>
      </dsp:txXfrm>
    </dsp:sp>
    <dsp:sp modelId="{3E3FC6B0-8AE2-4A4C-9373-A574018A8C8D}">
      <dsp:nvSpPr>
        <dsp:cNvPr id="0" name=""/>
        <dsp:cNvSpPr/>
      </dsp:nvSpPr>
      <dsp:spPr>
        <a:xfrm>
          <a:off x="0" y="2693435"/>
          <a:ext cx="11938959" cy="6236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 err="1"/>
            <a:t>Desafios</a:t>
          </a:r>
          <a:endParaRPr lang="es-AR" sz="2600" kern="1200" dirty="0"/>
        </a:p>
      </dsp:txBody>
      <dsp:txXfrm>
        <a:off x="30442" y="2723877"/>
        <a:ext cx="11878075" cy="562726"/>
      </dsp:txXfrm>
    </dsp:sp>
    <dsp:sp modelId="{AE120C67-27CA-40BE-911A-FFA91C13ABDD}">
      <dsp:nvSpPr>
        <dsp:cNvPr id="0" name=""/>
        <dsp:cNvSpPr/>
      </dsp:nvSpPr>
      <dsp:spPr>
        <a:xfrm>
          <a:off x="0" y="3317045"/>
          <a:ext cx="11938959" cy="1587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062" tIns="33020" rIns="184912" bIns="33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000" kern="1200" dirty="0"/>
            <a:t>É fundamental encontrar um </a:t>
          </a:r>
          <a:r>
            <a:rPr lang="pt-BR" sz="2000" u="sng" kern="1200" dirty="0"/>
            <a:t>equilíbrio entre a parcela fixa e a parcela variável</a:t>
          </a:r>
          <a:r>
            <a:rPr lang="pt-BR" sz="2000" kern="1200" dirty="0"/>
            <a:t> da tarifa</a:t>
          </a:r>
          <a:endParaRPr lang="es-AR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000" i="1" kern="1200" dirty="0" err="1"/>
            <a:t>Tradeoff</a:t>
          </a:r>
          <a:r>
            <a:rPr lang="pt-BR" sz="2000" kern="1200" dirty="0"/>
            <a:t>: por um lado, pelo fato de os custos dos serviços serem majoritariamente fixos, a parcela fixa deverá predominar na conta a pagar pelo cliente. Por outro lado, é necessário que as parcelas variáveis atuem como sinalizadores que promovam o consumo responsável de água e evitem o desperdício.</a:t>
          </a:r>
          <a:endParaRPr lang="es-AR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AR" sz="2000" kern="1200" dirty="0" err="1"/>
            <a:t>Diversidade</a:t>
          </a:r>
          <a:r>
            <a:rPr lang="es-AR" sz="2000" kern="1200" dirty="0"/>
            <a:t> das características das </a:t>
          </a:r>
          <a:r>
            <a:rPr lang="es-AR" sz="2000" kern="1200" dirty="0" err="1"/>
            <a:t>ligações</a:t>
          </a:r>
          <a:r>
            <a:rPr lang="es-AR" sz="2000" kern="1200" dirty="0"/>
            <a:t> </a:t>
          </a:r>
          <a:r>
            <a:rPr lang="es-AR" sz="2000" kern="1200" dirty="0" err="1"/>
            <a:t>coletivas</a:t>
          </a:r>
          <a:r>
            <a:rPr lang="es-AR" sz="2000" kern="1200" dirty="0"/>
            <a:t>.</a:t>
          </a:r>
        </a:p>
      </dsp:txBody>
      <dsp:txXfrm>
        <a:off x="0" y="3317045"/>
        <a:ext cx="11938959" cy="15876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18D326-B1EE-4E0A-A0F5-4A1E3503BDC0}">
      <dsp:nvSpPr>
        <dsp:cNvPr id="0" name=""/>
        <dsp:cNvSpPr/>
      </dsp:nvSpPr>
      <dsp:spPr>
        <a:xfrm>
          <a:off x="0" y="200726"/>
          <a:ext cx="11861321" cy="16494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Considerando as mudanças que estão sendo propostas na estrutura tarifária, entre elas, a) aplicação de uma tarifa em duas partes em lugar de tarifa por consumo; b) 30% da receita requerida será recuperada via parcela fixa; c) cobrança por ligação em lugar de cobrança por economia; </a:t>
          </a:r>
          <a:r>
            <a:rPr lang="pt-BR" sz="2300" u="sng" kern="1200" dirty="0"/>
            <a:t>são propostos os seguintes critérios para adequar a tarifa por disponibilidade vigente</a:t>
          </a:r>
          <a:r>
            <a:rPr lang="pt-BR" sz="2300" kern="1200" dirty="0"/>
            <a:t>:</a:t>
          </a:r>
          <a:endParaRPr lang="es-AR" sz="2300" kern="1200" dirty="0"/>
        </a:p>
      </dsp:txBody>
      <dsp:txXfrm>
        <a:off x="80520" y="281246"/>
        <a:ext cx="11700281" cy="1488412"/>
      </dsp:txXfrm>
    </dsp:sp>
    <dsp:sp modelId="{9A7AE06C-85C7-433D-BEF7-5BE607C48F96}">
      <dsp:nvSpPr>
        <dsp:cNvPr id="0" name=""/>
        <dsp:cNvSpPr/>
      </dsp:nvSpPr>
      <dsp:spPr>
        <a:xfrm>
          <a:off x="0" y="1850179"/>
          <a:ext cx="11861321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597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pt-BR" sz="2000" kern="1200" dirty="0"/>
            <a:t> Mantida a aplicação da tarifa em duas partes;</a:t>
          </a:r>
          <a:endParaRPr lang="es-AR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pt-BR" sz="2000" kern="1200" dirty="0"/>
            <a:t> A tarifa será cobrada por ligação e não por economia;</a:t>
          </a:r>
          <a:endParaRPr lang="es-AR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pt-BR" sz="2000" kern="1200" dirty="0"/>
            <a:t> </a:t>
          </a:r>
          <a:r>
            <a:rPr lang="pt-BR" sz="2000" u="sng" kern="1200" dirty="0"/>
            <a:t>A parcela fixa é definida igual à parcela fixa da tarifa CAT</a:t>
          </a:r>
          <a:r>
            <a:rPr lang="pt-BR" sz="2000" kern="1200" dirty="0"/>
            <a:t>;</a:t>
          </a:r>
          <a:endParaRPr lang="es-AR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pt-BR" sz="2000" kern="1200" dirty="0"/>
            <a:t> A parcela variável será aplicada ao volume de água medido por unidade usuária;</a:t>
          </a:r>
          <a:endParaRPr lang="es-AR" sz="2000" kern="1200" dirty="0"/>
        </a:p>
      </dsp:txBody>
      <dsp:txXfrm>
        <a:off x="0" y="1850179"/>
        <a:ext cx="11861321" cy="1366200"/>
      </dsp:txXfrm>
    </dsp:sp>
    <dsp:sp modelId="{912E9356-7681-4C0C-BE53-44C3AEAF37D1}">
      <dsp:nvSpPr>
        <dsp:cNvPr id="0" name=""/>
        <dsp:cNvSpPr/>
      </dsp:nvSpPr>
      <dsp:spPr>
        <a:xfrm>
          <a:off x="0" y="3216379"/>
          <a:ext cx="11861321" cy="20779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A </a:t>
          </a:r>
          <a:r>
            <a:rPr lang="pt-BR" sz="2300" u="sng" kern="1200" dirty="0"/>
            <a:t>parcela variável é definida como 28</a:t>
          </a:r>
          <a:r>
            <a:rPr lang="pt-BR" sz="2300" u="sng" kern="1200" dirty="0">
              <a:solidFill>
                <a:schemeClr val="bg1"/>
              </a:solidFill>
            </a:rPr>
            <a:t>%</a:t>
          </a:r>
          <a:r>
            <a:rPr lang="pt-BR" sz="2300" u="sng" kern="1200" dirty="0"/>
            <a:t> da componente variável da tarifa vinculada ao serviço de coleta, afastamento e tratamento de esgoto (CAT)</a:t>
          </a:r>
          <a:r>
            <a:rPr lang="pt-BR" sz="2300" kern="1200" dirty="0"/>
            <a:t>. Dito porcentagem foi calculada considerando: a) que a parcela fixa permite recuperar 30% da Receita Requerida, e; b) que 49% da Receita Requerida vinculada aos serviços de esgotamento sanitários correspondem a custos variáveis (que não deveriam ser pagos pelos usuários não ligados à rede de esgoto).</a:t>
          </a:r>
          <a:endParaRPr lang="es-AR" sz="2300" kern="1200" dirty="0"/>
        </a:p>
      </dsp:txBody>
      <dsp:txXfrm>
        <a:off x="101436" y="3317815"/>
        <a:ext cx="11658449" cy="18750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68ABA-68A3-4739-9709-6CCC88D13750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pt-B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21FDF-8E02-4AC8-9159-B9D17D870AD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8975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1" y="6405966"/>
            <a:ext cx="1527998" cy="3816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ítulo 7">
            <a:extLst>
              <a:ext uri="{FF2B5EF4-FFF2-40B4-BE49-F238E27FC236}">
                <a16:creationId xmlns:a16="http://schemas.microsoft.com/office/drawing/2014/main" id="{4262B62C-59F6-487E-AC5E-9C707BA13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17811" cy="593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US" dirty="0"/>
              <a:t>Titulo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noProof="0"/>
              <a:t>Editar los estilos de texto del patrón</a:t>
            </a:r>
          </a:p>
          <a:p>
            <a:pPr lvl="1"/>
            <a:r>
              <a:rPr lang="pt-BR" noProof="0" dirty="0"/>
              <a:t>Segundo </a:t>
            </a:r>
            <a:r>
              <a:rPr lang="pt-BR" noProof="0" dirty="0" err="1"/>
              <a:t>nivel</a:t>
            </a:r>
            <a:endParaRPr lang="pt-BR" noProof="0" dirty="0"/>
          </a:p>
          <a:p>
            <a:pPr lvl="2"/>
            <a:r>
              <a:rPr lang="pt-BR" noProof="0" dirty="0" err="1"/>
              <a:t>Tercer</a:t>
            </a:r>
            <a:r>
              <a:rPr lang="pt-BR" noProof="0" dirty="0"/>
              <a:t> </a:t>
            </a:r>
            <a:r>
              <a:rPr lang="pt-BR" noProof="0" dirty="0" err="1"/>
              <a:t>nivel</a:t>
            </a:r>
            <a:endParaRPr lang="pt-BR" noProof="0" dirty="0"/>
          </a:p>
          <a:p>
            <a:pPr lvl="3"/>
            <a:r>
              <a:rPr lang="pt-BR" noProof="0" dirty="0"/>
              <a:t>Cuarto </a:t>
            </a:r>
            <a:r>
              <a:rPr lang="pt-BR" noProof="0" dirty="0" err="1"/>
              <a:t>nivel</a:t>
            </a:r>
            <a:endParaRPr lang="pt-BR" noProof="0" dirty="0"/>
          </a:p>
          <a:p>
            <a:pPr lvl="4"/>
            <a:r>
              <a:rPr lang="pt-BR" noProof="0" dirty="0"/>
              <a:t>Quinto </a:t>
            </a:r>
            <a:r>
              <a:rPr lang="pt-BR" noProof="0" dirty="0" err="1"/>
              <a:t>nivel</a:t>
            </a:r>
            <a:endParaRPr lang="pt-BR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ítulo 7">
            <a:extLst>
              <a:ext uri="{FF2B5EF4-FFF2-40B4-BE49-F238E27FC236}">
                <a16:creationId xmlns:a16="http://schemas.microsoft.com/office/drawing/2014/main" id="{4262B62C-59F6-487E-AC5E-9C707BA13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508" y="515982"/>
            <a:ext cx="11317811" cy="3958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US" dirty="0"/>
              <a:t>Titulo</a:t>
            </a:r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23FEC93F-B8AF-4AD3-BF70-EC6B0206EA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6508" y="1206041"/>
            <a:ext cx="11137900" cy="4241800"/>
          </a:xfrm>
        </p:spPr>
        <p:txBody>
          <a:bodyPr/>
          <a:lstStyle>
            <a:lvl1pPr marL="91440" indent="-91440">
              <a:buFont typeface="Arial" panose="020B0604020202020204" pitchFamily="34" charset="0"/>
              <a:buChar char="•"/>
              <a:defRPr>
                <a:latin typeface="+mj-lt"/>
              </a:defRPr>
            </a:lvl1pPr>
            <a:lvl2pPr marL="384048" indent="-182880">
              <a:buFont typeface="Arial" panose="020B0604020202020204" pitchFamily="34" charset="0"/>
              <a:buChar char="•"/>
              <a:defRPr>
                <a:latin typeface="+mj-lt"/>
              </a:defRPr>
            </a:lvl2pPr>
            <a:lvl3pPr marL="566928" indent="-182880">
              <a:buFont typeface="Arial" panose="020B0604020202020204" pitchFamily="34" charset="0"/>
              <a:buChar char="•"/>
              <a:defRPr>
                <a:latin typeface="+mj-lt"/>
              </a:defRPr>
            </a:lvl3pPr>
            <a:lvl4pPr marL="749808" indent="-182880">
              <a:buFont typeface="Arial" panose="020B0604020202020204" pitchFamily="34" charset="0"/>
              <a:buChar char="•"/>
              <a:defRPr>
                <a:latin typeface="+mj-lt"/>
              </a:defRPr>
            </a:lvl4pPr>
            <a:lvl5pPr marL="932688" indent="-182880">
              <a:buFont typeface="Arial" panose="020B0604020202020204" pitchFamily="34" charset="0"/>
              <a:buChar char="•"/>
              <a:defRPr>
                <a:latin typeface="+mj-lt"/>
              </a:defRPr>
            </a:lvl5pPr>
          </a:lstStyle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60010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14858" y="6492874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Marcador de título 7">
            <a:extLst>
              <a:ext uri="{FF2B5EF4-FFF2-40B4-BE49-F238E27FC236}">
                <a16:creationId xmlns:a16="http://schemas.microsoft.com/office/drawing/2014/main" id="{C821FAE7-8450-4168-A662-A4291416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508" y="515982"/>
            <a:ext cx="11317811" cy="3958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US" dirty="0"/>
              <a:t>Titulo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122D34A2-1F5E-4258-9F1D-35EFD4CFE29C}"/>
              </a:ext>
            </a:extLst>
          </p:cNvPr>
          <p:cNvSpPr txBox="1">
            <a:spLocks/>
          </p:cNvSpPr>
          <p:nvPr userDrawn="1"/>
        </p:nvSpPr>
        <p:spPr>
          <a:xfrm>
            <a:off x="11369733" y="6492875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29637A9-119A-49DA-BD12-AAC58B377D80}" type="slidenum">
              <a:rPr lang="en-US" sz="1200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F8FDEBAF-2211-4DC1-B103-485A64533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508" y="1253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Editar los estilos de texto del patrón</a:t>
            </a:r>
          </a:p>
          <a:p>
            <a:pPr lvl="1"/>
            <a:r>
              <a:rPr lang="pt-BR" noProof="0" dirty="0"/>
              <a:t>Segundo </a:t>
            </a:r>
            <a:r>
              <a:rPr lang="pt-BR" noProof="0" dirty="0" err="1"/>
              <a:t>nivel</a:t>
            </a:r>
            <a:endParaRPr lang="pt-BR" noProof="0" dirty="0"/>
          </a:p>
          <a:p>
            <a:pPr lvl="2"/>
            <a:r>
              <a:rPr lang="pt-BR" noProof="0" dirty="0" err="1"/>
              <a:t>Tercer</a:t>
            </a:r>
            <a:r>
              <a:rPr lang="pt-BR" noProof="0" dirty="0"/>
              <a:t> </a:t>
            </a:r>
            <a:r>
              <a:rPr lang="pt-BR" noProof="0" dirty="0" err="1"/>
              <a:t>nivel</a:t>
            </a:r>
            <a:endParaRPr lang="pt-BR" noProof="0" dirty="0"/>
          </a:p>
          <a:p>
            <a:pPr lvl="3"/>
            <a:r>
              <a:rPr lang="pt-BR" noProof="0" dirty="0"/>
              <a:t>Cuarto </a:t>
            </a:r>
            <a:r>
              <a:rPr lang="pt-BR" noProof="0" dirty="0" err="1"/>
              <a:t>nivel</a:t>
            </a:r>
            <a:endParaRPr lang="pt-BR" noProof="0" dirty="0"/>
          </a:p>
          <a:p>
            <a:pPr lvl="4"/>
            <a:r>
              <a:rPr lang="pt-BR" noProof="0" dirty="0"/>
              <a:t>Quinto </a:t>
            </a:r>
            <a:r>
              <a:rPr lang="pt-BR" noProof="0" dirty="0" err="1"/>
              <a:t>nivel</a:t>
            </a:r>
            <a:endParaRPr lang="pt-BR" noProof="0"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1" y="6405966"/>
            <a:ext cx="1527998" cy="3816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5" r:id="rId3"/>
    <p:sldLayoutId id="2147483656" r:id="rId4"/>
    <p:sldLayoutId id="2147483663" r:id="rId5"/>
  </p:sldLayoutIdLst>
  <p:hf sldNum="0" hdr="0" ftr="0" dt="0"/>
  <p:txStyles>
    <p:titleStyle>
      <a:lvl1pPr marL="0" marR="0" indent="0" algn="l" defTabSz="914400" rtl="0" eaLnBrk="1" fontAlgn="auto" latinLnBrk="0" hangingPunct="1">
        <a:lnSpc>
          <a:spcPct val="85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 spc="-5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ourier New" panose="02070309020205020404" pitchFamily="49" charset="0"/>
        <a:buChar char="o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ourier New" panose="02070309020205020404" pitchFamily="49" charset="0"/>
        <a:buChar char="o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ourier New" panose="02070309020205020404" pitchFamily="49" charset="0"/>
        <a:buChar char="o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ourier New" panose="02070309020205020404" pitchFamily="49" charset="0"/>
        <a:buChar char="o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ourier New" panose="02070309020205020404" pitchFamily="49" charset="0"/>
        <a:buChar char="o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7FF774-0C0D-4A01-BB12-00A33AB9E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94359"/>
            <a:ext cx="4074850" cy="2286000"/>
          </a:xfrm>
        </p:spPr>
        <p:txBody>
          <a:bodyPr>
            <a:normAutofit/>
          </a:bodyPr>
          <a:lstStyle/>
          <a:p>
            <a:pPr algn="ctr">
              <a:buClr>
                <a:schemeClr val="accent2"/>
              </a:buClr>
            </a:pPr>
            <a:r>
              <a:rPr lang="pt-BR" sz="4000" b="1" dirty="0"/>
              <a:t>AGENDA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9CAAB15-A021-4EAF-9CB2-76D6B9BCE22E}"/>
              </a:ext>
            </a:extLst>
          </p:cNvPr>
          <p:cNvSpPr txBox="1"/>
          <p:nvPr/>
        </p:nvSpPr>
        <p:spPr>
          <a:xfrm>
            <a:off x="6096000" y="2359519"/>
            <a:ext cx="58091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pt-BR" sz="3200" dirty="0"/>
              <a:t>Aprimoramentos propostos para a Estrutura Tarifária</a:t>
            </a:r>
          </a:p>
          <a:p>
            <a:pPr marL="571500" indent="-571500">
              <a:buFont typeface="+mj-lt"/>
              <a:buAutoNum type="romanLcPeriod"/>
            </a:pPr>
            <a:r>
              <a:rPr lang="pt-BR" sz="3200" dirty="0"/>
              <a:t>Resultado da Primeira Revisão Tarifária Ordinária</a:t>
            </a:r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57881AF4-7377-4878-B001-D0A8CACDAF7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892842" y="3070840"/>
            <a:ext cx="801516" cy="756604"/>
          </a:xfrm>
          <a:custGeom>
            <a:avLst/>
            <a:gdLst>
              <a:gd name="T0" fmla="*/ 31 w 102"/>
              <a:gd name="T1" fmla="*/ 0 h 96"/>
              <a:gd name="T2" fmla="*/ 27 w 102"/>
              <a:gd name="T3" fmla="*/ 17 h 96"/>
              <a:gd name="T4" fmla="*/ 53 w 102"/>
              <a:gd name="T5" fmla="*/ 21 h 96"/>
              <a:gd name="T6" fmla="*/ 56 w 102"/>
              <a:gd name="T7" fmla="*/ 3 h 96"/>
              <a:gd name="T8" fmla="*/ 47 w 102"/>
              <a:gd name="T9" fmla="*/ 12 h 96"/>
              <a:gd name="T10" fmla="*/ 31 w 102"/>
              <a:gd name="T11" fmla="*/ 7 h 96"/>
              <a:gd name="T12" fmla="*/ 49 w 102"/>
              <a:gd name="T13" fmla="*/ 3 h 96"/>
              <a:gd name="T14" fmla="*/ 47 w 102"/>
              <a:gd name="T15" fmla="*/ 12 h 96"/>
              <a:gd name="T16" fmla="*/ 56 w 102"/>
              <a:gd name="T17" fmla="*/ 32 h 96"/>
              <a:gd name="T18" fmla="*/ 7 w 102"/>
              <a:gd name="T19" fmla="*/ 30 h 96"/>
              <a:gd name="T20" fmla="*/ 8 w 102"/>
              <a:gd name="T21" fmla="*/ 29 h 96"/>
              <a:gd name="T22" fmla="*/ 56 w 102"/>
              <a:gd name="T23" fmla="*/ 30 h 96"/>
              <a:gd name="T24" fmla="*/ 47 w 102"/>
              <a:gd name="T25" fmla="*/ 44 h 96"/>
              <a:gd name="T26" fmla="*/ 7 w 102"/>
              <a:gd name="T27" fmla="*/ 42 h 96"/>
              <a:gd name="T28" fmla="*/ 8 w 102"/>
              <a:gd name="T29" fmla="*/ 41 h 96"/>
              <a:gd name="T30" fmla="*/ 49 w 102"/>
              <a:gd name="T31" fmla="*/ 42 h 96"/>
              <a:gd name="T32" fmla="*/ 40 w 102"/>
              <a:gd name="T33" fmla="*/ 56 h 96"/>
              <a:gd name="T34" fmla="*/ 7 w 102"/>
              <a:gd name="T35" fmla="*/ 54 h 96"/>
              <a:gd name="T36" fmla="*/ 8 w 102"/>
              <a:gd name="T37" fmla="*/ 53 h 96"/>
              <a:gd name="T38" fmla="*/ 41 w 102"/>
              <a:gd name="T39" fmla="*/ 54 h 96"/>
              <a:gd name="T40" fmla="*/ 36 w 102"/>
              <a:gd name="T41" fmla="*/ 84 h 96"/>
              <a:gd name="T42" fmla="*/ 7 w 102"/>
              <a:gd name="T43" fmla="*/ 78 h 96"/>
              <a:gd name="T44" fmla="*/ 14 w 102"/>
              <a:gd name="T45" fmla="*/ 72 h 96"/>
              <a:gd name="T46" fmla="*/ 43 w 102"/>
              <a:gd name="T47" fmla="*/ 78 h 96"/>
              <a:gd name="T48" fmla="*/ 78 w 102"/>
              <a:gd name="T49" fmla="*/ 11 h 96"/>
              <a:gd name="T50" fmla="*/ 59 w 102"/>
              <a:gd name="T51" fmla="*/ 8 h 96"/>
              <a:gd name="T52" fmla="*/ 84 w 102"/>
              <a:gd name="T53" fmla="*/ 13 h 96"/>
              <a:gd name="T54" fmla="*/ 82 w 102"/>
              <a:gd name="T55" fmla="*/ 41 h 96"/>
              <a:gd name="T56" fmla="*/ 80 w 102"/>
              <a:gd name="T57" fmla="*/ 13 h 96"/>
              <a:gd name="T58" fmla="*/ 84 w 102"/>
              <a:gd name="T59" fmla="*/ 86 h 96"/>
              <a:gd name="T60" fmla="*/ 78 w 102"/>
              <a:gd name="T61" fmla="*/ 96 h 96"/>
              <a:gd name="T62" fmla="*/ 0 w 102"/>
              <a:gd name="T63" fmla="*/ 91 h 96"/>
              <a:gd name="T64" fmla="*/ 5 w 102"/>
              <a:gd name="T65" fmla="*/ 8 h 96"/>
              <a:gd name="T66" fmla="*/ 24 w 102"/>
              <a:gd name="T67" fmla="*/ 11 h 96"/>
              <a:gd name="T68" fmla="*/ 4 w 102"/>
              <a:gd name="T69" fmla="*/ 13 h 96"/>
              <a:gd name="T70" fmla="*/ 5 w 102"/>
              <a:gd name="T71" fmla="*/ 92 h 96"/>
              <a:gd name="T72" fmla="*/ 80 w 102"/>
              <a:gd name="T73" fmla="*/ 91 h 96"/>
              <a:gd name="T74" fmla="*/ 82 w 102"/>
              <a:gd name="T75" fmla="*/ 86 h 96"/>
              <a:gd name="T76" fmla="*/ 61 w 102"/>
              <a:gd name="T77" fmla="*/ 64 h 96"/>
              <a:gd name="T78" fmla="*/ 102 w 102"/>
              <a:gd name="T79" fmla="*/ 64 h 96"/>
              <a:gd name="T80" fmla="*/ 96 w 102"/>
              <a:gd name="T81" fmla="*/ 58 h 96"/>
              <a:gd name="T82" fmla="*/ 78 w 102"/>
              <a:gd name="T83" fmla="*/ 75 h 96"/>
              <a:gd name="T84" fmla="*/ 76 w 102"/>
              <a:gd name="T85" fmla="*/ 75 h 96"/>
              <a:gd name="T86" fmla="*/ 68 w 102"/>
              <a:gd name="T87" fmla="*/ 64 h 96"/>
              <a:gd name="T88" fmla="*/ 77 w 102"/>
              <a:gd name="T89" fmla="*/ 71 h 96"/>
              <a:gd name="T90" fmla="*/ 96 w 102"/>
              <a:gd name="T91" fmla="*/ 5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02" h="96">
                <a:moveTo>
                  <a:pt x="53" y="0"/>
                </a:moveTo>
                <a:cubicBezTo>
                  <a:pt x="31" y="0"/>
                  <a:pt x="31" y="0"/>
                  <a:pt x="31" y="0"/>
                </a:cubicBezTo>
                <a:cubicBezTo>
                  <a:pt x="29" y="0"/>
                  <a:pt x="27" y="2"/>
                  <a:pt x="27" y="3"/>
                </a:cubicBezTo>
                <a:cubicBezTo>
                  <a:pt x="27" y="17"/>
                  <a:pt x="27" y="17"/>
                  <a:pt x="27" y="17"/>
                </a:cubicBezTo>
                <a:cubicBezTo>
                  <a:pt x="27" y="19"/>
                  <a:pt x="29" y="21"/>
                  <a:pt x="31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21"/>
                  <a:pt x="56" y="19"/>
                  <a:pt x="56" y="17"/>
                </a:cubicBezTo>
                <a:cubicBezTo>
                  <a:pt x="56" y="3"/>
                  <a:pt x="56" y="3"/>
                  <a:pt x="56" y="3"/>
                </a:cubicBezTo>
                <a:cubicBezTo>
                  <a:pt x="56" y="2"/>
                  <a:pt x="55" y="0"/>
                  <a:pt x="53" y="0"/>
                </a:cubicBezTo>
                <a:close/>
                <a:moveTo>
                  <a:pt x="47" y="12"/>
                </a:moveTo>
                <a:cubicBezTo>
                  <a:pt x="37" y="12"/>
                  <a:pt x="37" y="12"/>
                  <a:pt x="37" y="12"/>
                </a:cubicBezTo>
                <a:cubicBezTo>
                  <a:pt x="36" y="12"/>
                  <a:pt x="31" y="9"/>
                  <a:pt x="31" y="7"/>
                </a:cubicBezTo>
                <a:cubicBezTo>
                  <a:pt x="31" y="5"/>
                  <a:pt x="33" y="3"/>
                  <a:pt x="35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50" y="3"/>
                  <a:pt x="52" y="5"/>
                  <a:pt x="52" y="7"/>
                </a:cubicBezTo>
                <a:cubicBezTo>
                  <a:pt x="52" y="9"/>
                  <a:pt x="48" y="12"/>
                  <a:pt x="47" y="12"/>
                </a:cubicBezTo>
                <a:close/>
                <a:moveTo>
                  <a:pt x="56" y="30"/>
                </a:moveTo>
                <a:cubicBezTo>
                  <a:pt x="56" y="31"/>
                  <a:pt x="56" y="32"/>
                  <a:pt x="56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32"/>
                  <a:pt x="7" y="31"/>
                  <a:pt x="7" y="30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9"/>
                  <a:pt x="8" y="29"/>
                  <a:pt x="8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30"/>
                </a:cubicBezTo>
                <a:close/>
                <a:moveTo>
                  <a:pt x="49" y="42"/>
                </a:moveTo>
                <a:cubicBezTo>
                  <a:pt x="49" y="43"/>
                  <a:pt x="48" y="44"/>
                  <a:pt x="47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4"/>
                  <a:pt x="7" y="43"/>
                  <a:pt x="7" y="42"/>
                </a:cubicBezTo>
                <a:cubicBezTo>
                  <a:pt x="7" y="42"/>
                  <a:pt x="7" y="42"/>
                  <a:pt x="7" y="42"/>
                </a:cubicBezTo>
                <a:cubicBezTo>
                  <a:pt x="7" y="41"/>
                  <a:pt x="8" y="41"/>
                  <a:pt x="8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8" y="41"/>
                  <a:pt x="49" y="41"/>
                  <a:pt x="49" y="42"/>
                </a:cubicBezTo>
                <a:close/>
                <a:moveTo>
                  <a:pt x="41" y="54"/>
                </a:moveTo>
                <a:cubicBezTo>
                  <a:pt x="41" y="55"/>
                  <a:pt x="40" y="56"/>
                  <a:pt x="40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7" y="56"/>
                  <a:pt x="7" y="55"/>
                  <a:pt x="7" y="54"/>
                </a:cubicBezTo>
                <a:cubicBezTo>
                  <a:pt x="7" y="54"/>
                  <a:pt x="7" y="54"/>
                  <a:pt x="7" y="54"/>
                </a:cubicBezTo>
                <a:cubicBezTo>
                  <a:pt x="7" y="53"/>
                  <a:pt x="7" y="53"/>
                  <a:pt x="8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53"/>
                  <a:pt x="41" y="53"/>
                  <a:pt x="41" y="54"/>
                </a:cubicBezTo>
                <a:close/>
                <a:moveTo>
                  <a:pt x="43" y="78"/>
                </a:moveTo>
                <a:cubicBezTo>
                  <a:pt x="43" y="82"/>
                  <a:pt x="39" y="84"/>
                  <a:pt x="36" y="84"/>
                </a:cubicBezTo>
                <a:cubicBezTo>
                  <a:pt x="14" y="84"/>
                  <a:pt x="14" y="84"/>
                  <a:pt x="14" y="84"/>
                </a:cubicBezTo>
                <a:cubicBezTo>
                  <a:pt x="10" y="84"/>
                  <a:pt x="7" y="82"/>
                  <a:pt x="7" y="78"/>
                </a:cubicBezTo>
                <a:cubicBezTo>
                  <a:pt x="7" y="78"/>
                  <a:pt x="7" y="78"/>
                  <a:pt x="7" y="78"/>
                </a:cubicBezTo>
                <a:cubicBezTo>
                  <a:pt x="7" y="75"/>
                  <a:pt x="10" y="72"/>
                  <a:pt x="14" y="72"/>
                </a:cubicBezTo>
                <a:cubicBezTo>
                  <a:pt x="36" y="72"/>
                  <a:pt x="36" y="72"/>
                  <a:pt x="36" y="72"/>
                </a:cubicBezTo>
                <a:cubicBezTo>
                  <a:pt x="39" y="72"/>
                  <a:pt x="43" y="75"/>
                  <a:pt x="43" y="78"/>
                </a:cubicBezTo>
                <a:close/>
                <a:moveTo>
                  <a:pt x="80" y="13"/>
                </a:moveTo>
                <a:cubicBezTo>
                  <a:pt x="80" y="12"/>
                  <a:pt x="79" y="11"/>
                  <a:pt x="78" y="11"/>
                </a:cubicBezTo>
                <a:cubicBezTo>
                  <a:pt x="78" y="11"/>
                  <a:pt x="78" y="11"/>
                  <a:pt x="59" y="11"/>
                </a:cubicBezTo>
                <a:cubicBezTo>
                  <a:pt x="59" y="11"/>
                  <a:pt x="59" y="11"/>
                  <a:pt x="59" y="8"/>
                </a:cubicBezTo>
                <a:cubicBezTo>
                  <a:pt x="59" y="8"/>
                  <a:pt x="59" y="8"/>
                  <a:pt x="78" y="8"/>
                </a:cubicBezTo>
                <a:cubicBezTo>
                  <a:pt x="82" y="8"/>
                  <a:pt x="84" y="10"/>
                  <a:pt x="84" y="13"/>
                </a:cubicBezTo>
                <a:cubicBezTo>
                  <a:pt x="84" y="13"/>
                  <a:pt x="84" y="13"/>
                  <a:pt x="84" y="41"/>
                </a:cubicBezTo>
                <a:cubicBezTo>
                  <a:pt x="83" y="41"/>
                  <a:pt x="83" y="41"/>
                  <a:pt x="82" y="41"/>
                </a:cubicBezTo>
                <a:cubicBezTo>
                  <a:pt x="81" y="41"/>
                  <a:pt x="81" y="41"/>
                  <a:pt x="80" y="41"/>
                </a:cubicBezTo>
                <a:cubicBezTo>
                  <a:pt x="80" y="41"/>
                  <a:pt x="80" y="41"/>
                  <a:pt x="80" y="13"/>
                </a:cubicBezTo>
                <a:close/>
                <a:moveTo>
                  <a:pt x="82" y="86"/>
                </a:moveTo>
                <a:cubicBezTo>
                  <a:pt x="83" y="86"/>
                  <a:pt x="83" y="86"/>
                  <a:pt x="84" y="86"/>
                </a:cubicBezTo>
                <a:cubicBezTo>
                  <a:pt x="84" y="86"/>
                  <a:pt x="84" y="86"/>
                  <a:pt x="84" y="91"/>
                </a:cubicBezTo>
                <a:cubicBezTo>
                  <a:pt x="84" y="93"/>
                  <a:pt x="82" y="96"/>
                  <a:pt x="78" y="96"/>
                </a:cubicBezTo>
                <a:cubicBezTo>
                  <a:pt x="78" y="96"/>
                  <a:pt x="78" y="96"/>
                  <a:pt x="5" y="96"/>
                </a:cubicBezTo>
                <a:cubicBezTo>
                  <a:pt x="2" y="96"/>
                  <a:pt x="0" y="93"/>
                  <a:pt x="0" y="91"/>
                </a:cubicBezTo>
                <a:cubicBezTo>
                  <a:pt x="0" y="91"/>
                  <a:pt x="0" y="91"/>
                  <a:pt x="0" y="13"/>
                </a:cubicBezTo>
                <a:cubicBezTo>
                  <a:pt x="0" y="10"/>
                  <a:pt x="2" y="8"/>
                  <a:pt x="5" y="8"/>
                </a:cubicBezTo>
                <a:cubicBezTo>
                  <a:pt x="5" y="8"/>
                  <a:pt x="5" y="8"/>
                  <a:pt x="24" y="8"/>
                </a:cubicBezTo>
                <a:cubicBezTo>
                  <a:pt x="24" y="8"/>
                  <a:pt x="24" y="8"/>
                  <a:pt x="24" y="11"/>
                </a:cubicBezTo>
                <a:cubicBezTo>
                  <a:pt x="24" y="11"/>
                  <a:pt x="24" y="11"/>
                  <a:pt x="5" y="11"/>
                </a:cubicBezTo>
                <a:cubicBezTo>
                  <a:pt x="5" y="11"/>
                  <a:pt x="4" y="12"/>
                  <a:pt x="4" y="13"/>
                </a:cubicBezTo>
                <a:cubicBezTo>
                  <a:pt x="4" y="13"/>
                  <a:pt x="4" y="13"/>
                  <a:pt x="4" y="91"/>
                </a:cubicBezTo>
                <a:cubicBezTo>
                  <a:pt x="4" y="92"/>
                  <a:pt x="5" y="92"/>
                  <a:pt x="5" y="92"/>
                </a:cubicBezTo>
                <a:cubicBezTo>
                  <a:pt x="5" y="92"/>
                  <a:pt x="5" y="92"/>
                  <a:pt x="78" y="92"/>
                </a:cubicBezTo>
                <a:cubicBezTo>
                  <a:pt x="79" y="92"/>
                  <a:pt x="80" y="92"/>
                  <a:pt x="80" y="91"/>
                </a:cubicBezTo>
                <a:cubicBezTo>
                  <a:pt x="80" y="91"/>
                  <a:pt x="80" y="91"/>
                  <a:pt x="80" y="86"/>
                </a:cubicBezTo>
                <a:cubicBezTo>
                  <a:pt x="81" y="86"/>
                  <a:pt x="81" y="86"/>
                  <a:pt x="82" y="86"/>
                </a:cubicBezTo>
                <a:close/>
                <a:moveTo>
                  <a:pt x="82" y="43"/>
                </a:moveTo>
                <a:cubicBezTo>
                  <a:pt x="70" y="43"/>
                  <a:pt x="61" y="52"/>
                  <a:pt x="61" y="64"/>
                </a:cubicBezTo>
                <a:cubicBezTo>
                  <a:pt x="61" y="75"/>
                  <a:pt x="70" y="84"/>
                  <a:pt x="82" y="84"/>
                </a:cubicBezTo>
                <a:cubicBezTo>
                  <a:pt x="93" y="84"/>
                  <a:pt x="102" y="75"/>
                  <a:pt x="102" y="64"/>
                </a:cubicBezTo>
                <a:cubicBezTo>
                  <a:pt x="102" y="52"/>
                  <a:pt x="93" y="43"/>
                  <a:pt x="82" y="43"/>
                </a:cubicBezTo>
                <a:close/>
                <a:moveTo>
                  <a:pt x="96" y="58"/>
                </a:moveTo>
                <a:cubicBezTo>
                  <a:pt x="79" y="75"/>
                  <a:pt x="79" y="75"/>
                  <a:pt x="79" y="75"/>
                </a:cubicBezTo>
                <a:cubicBezTo>
                  <a:pt x="78" y="75"/>
                  <a:pt x="78" y="75"/>
                  <a:pt x="78" y="75"/>
                </a:cubicBezTo>
                <a:cubicBezTo>
                  <a:pt x="78" y="75"/>
                  <a:pt x="78" y="75"/>
                  <a:pt x="78" y="75"/>
                </a:cubicBezTo>
                <a:cubicBezTo>
                  <a:pt x="78" y="76"/>
                  <a:pt x="76" y="76"/>
                  <a:pt x="76" y="75"/>
                </a:cubicBezTo>
                <a:cubicBezTo>
                  <a:pt x="68" y="67"/>
                  <a:pt x="68" y="67"/>
                  <a:pt x="68" y="67"/>
                </a:cubicBezTo>
                <a:cubicBezTo>
                  <a:pt x="67" y="66"/>
                  <a:pt x="67" y="65"/>
                  <a:pt x="68" y="64"/>
                </a:cubicBezTo>
                <a:cubicBezTo>
                  <a:pt x="69" y="64"/>
                  <a:pt x="69" y="64"/>
                  <a:pt x="70" y="64"/>
                </a:cubicBezTo>
                <a:cubicBezTo>
                  <a:pt x="77" y="71"/>
                  <a:pt x="77" y="71"/>
                  <a:pt x="77" y="71"/>
                </a:cubicBezTo>
                <a:cubicBezTo>
                  <a:pt x="93" y="55"/>
                  <a:pt x="93" y="55"/>
                  <a:pt x="93" y="55"/>
                </a:cubicBezTo>
                <a:cubicBezTo>
                  <a:pt x="94" y="54"/>
                  <a:pt x="95" y="54"/>
                  <a:pt x="96" y="55"/>
                </a:cubicBezTo>
                <a:cubicBezTo>
                  <a:pt x="96" y="56"/>
                  <a:pt x="96" y="57"/>
                  <a:pt x="96" y="5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820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DB063E0C-892B-40E8-9BEE-DB0277BB77A7}"/>
              </a:ext>
            </a:extLst>
          </p:cNvPr>
          <p:cNvSpPr txBox="1">
            <a:spLocks/>
          </p:cNvSpPr>
          <p:nvPr/>
        </p:nvSpPr>
        <p:spPr>
          <a:xfrm>
            <a:off x="446891" y="7028"/>
            <a:ext cx="11317811" cy="39587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 spc="-5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3. Categorias tarifárias – Tarifa social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3F56FD0D-B8E8-472A-85DD-4034DA0CA6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478489"/>
              </p:ext>
            </p:extLst>
          </p:nvPr>
        </p:nvGraphicFramePr>
        <p:xfrm>
          <a:off x="800568" y="702417"/>
          <a:ext cx="5125779" cy="3115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779">
                  <a:extLst>
                    <a:ext uri="{9D8B030D-6E8A-4147-A177-3AD203B41FA5}">
                      <a16:colId xmlns:a16="http://schemas.microsoft.com/office/drawing/2014/main" val="3424408699"/>
                    </a:ext>
                  </a:extLst>
                </a:gridCol>
              </a:tblGrid>
              <a:tr h="329086">
                <a:tc>
                  <a:txBody>
                    <a:bodyPr/>
                    <a:lstStyle/>
                    <a:p>
                      <a:r>
                        <a:rPr lang="pt-BR" noProof="0" dirty="0"/>
                        <a:t>Situação atual - Programas sociais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134652"/>
                  </a:ext>
                </a:extLst>
              </a:tr>
              <a:tr h="414692">
                <a:tc>
                  <a:txBody>
                    <a:bodyPr/>
                    <a:lstStyle/>
                    <a:p>
                      <a:r>
                        <a:rPr lang="pt-BR" noProof="0"/>
                        <a:t>a) Programa Bolsa Família do Governo Federal;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186794"/>
                  </a:ext>
                </a:extLst>
              </a:tr>
              <a:tr h="329086">
                <a:tc>
                  <a:txBody>
                    <a:bodyPr/>
                    <a:lstStyle/>
                    <a:p>
                      <a:r>
                        <a:rPr lang="pt-BR" noProof="0"/>
                        <a:t>b) Programa Bolsa Capixaba do Governo Estadual;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988938"/>
                  </a:ext>
                </a:extLst>
              </a:tr>
              <a:tr h="414692">
                <a:tc>
                  <a:txBody>
                    <a:bodyPr/>
                    <a:lstStyle/>
                    <a:p>
                      <a:r>
                        <a:rPr lang="pt-BR" noProof="0" dirty="0"/>
                        <a:t>c) Programa Minha Casa Minha Vida - Faixa I;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626459"/>
                  </a:ext>
                </a:extLst>
              </a:tr>
              <a:tr h="575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noProof="0" dirty="0"/>
                        <a:t>d) Programa Minha Casa Minha Vida - Entidades - Recursos FDS;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655093"/>
                  </a:ext>
                </a:extLst>
              </a:tr>
              <a:tr h="8227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noProof="0" dirty="0"/>
                        <a:t>c) Programa do Benefício de prestação continuada da Assistência Social - BPC (art. 20 da Lei n° 8.742/1993);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50892"/>
                  </a:ext>
                </a:extLst>
              </a:tr>
            </a:tbl>
          </a:graphicData>
        </a:graphic>
      </p:graphicFrame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18DE0D3C-D5DA-4EA4-AFAB-D4AC3334E1D2}"/>
              </a:ext>
            </a:extLst>
          </p:cNvPr>
          <p:cNvSpPr/>
          <p:nvPr/>
        </p:nvSpPr>
        <p:spPr>
          <a:xfrm>
            <a:off x="277482" y="3909232"/>
            <a:ext cx="11661475" cy="24053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u="sng" dirty="0"/>
              <a:t>Proposta</a:t>
            </a:r>
            <a:r>
              <a:rPr lang="pt-BR" dirty="0"/>
              <a:t>: </a:t>
            </a:r>
          </a:p>
          <a:p>
            <a:pPr algn="just"/>
            <a:r>
              <a:rPr lang="pt-BR" i="1" u="sng" dirty="0"/>
              <a:t>Residencial Social I</a:t>
            </a:r>
            <a:r>
              <a:rPr lang="pt-BR" dirty="0"/>
              <a:t>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Família inscrita no </a:t>
            </a:r>
            <a:r>
              <a:rPr lang="pt-BR" dirty="0" err="1"/>
              <a:t>CadÚnico</a:t>
            </a:r>
            <a:r>
              <a:rPr lang="pt-BR" dirty="0"/>
              <a:t> – com </a:t>
            </a:r>
            <a:r>
              <a:rPr lang="pt-BR" u="sng" dirty="0"/>
              <a:t>renda familiar mensal per capita nas duas primeiras faixas do </a:t>
            </a:r>
            <a:r>
              <a:rPr lang="pt-BR" u="sng" dirty="0" err="1"/>
              <a:t>CadÚnico</a:t>
            </a:r>
            <a:r>
              <a:rPr lang="pt-BR" dirty="0"/>
              <a:t> (até R$178,00 de renda mensal per capita);</a:t>
            </a:r>
          </a:p>
          <a:p>
            <a:pPr algn="just"/>
            <a:r>
              <a:rPr lang="pt-BR" i="1" u="sng" dirty="0"/>
              <a:t>Residencial Social II</a:t>
            </a:r>
            <a:r>
              <a:rPr lang="pt-BR" dirty="0"/>
              <a:t>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Família inscrita no </a:t>
            </a:r>
            <a:r>
              <a:rPr lang="pt-BR" dirty="0" err="1"/>
              <a:t>CadÚnico</a:t>
            </a:r>
            <a:r>
              <a:rPr lang="pt-BR" dirty="0"/>
              <a:t> – </a:t>
            </a:r>
            <a:r>
              <a:rPr lang="pt-BR" u="sng" dirty="0"/>
              <a:t>com renda familiar mensal per capita maior que as primeiras duas faixas do </a:t>
            </a:r>
            <a:r>
              <a:rPr lang="pt-BR" u="sng" dirty="0" err="1"/>
              <a:t>CadÚnico</a:t>
            </a:r>
            <a:r>
              <a:rPr lang="pt-BR" u="sng" dirty="0"/>
              <a:t> e menor ou igual a meio salário mínimo nacional</a:t>
            </a:r>
            <a:r>
              <a:rPr lang="pt-BR" dirty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Programa do Benefício de prestação continuada da Assistência Social - BPC (art. 20 da Lei n° 8.742, de 07/12/1993).</a:t>
            </a:r>
          </a:p>
        </p:txBody>
      </p:sp>
      <p:graphicFrame>
        <p:nvGraphicFramePr>
          <p:cNvPr id="11" name="Tabla 5">
            <a:extLst>
              <a:ext uri="{FF2B5EF4-FFF2-40B4-BE49-F238E27FC236}">
                <a16:creationId xmlns:a16="http://schemas.microsoft.com/office/drawing/2014/main" id="{FA1EB913-58E3-4C43-AA00-4AC48D3FB2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905854"/>
              </p:ext>
            </p:extLst>
          </p:nvPr>
        </p:nvGraphicFramePr>
        <p:xfrm>
          <a:off x="6104228" y="702417"/>
          <a:ext cx="5300932" cy="3115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0932">
                  <a:extLst>
                    <a:ext uri="{9D8B030D-6E8A-4147-A177-3AD203B41FA5}">
                      <a16:colId xmlns:a16="http://schemas.microsoft.com/office/drawing/2014/main" val="2807175001"/>
                    </a:ext>
                  </a:extLst>
                </a:gridCol>
              </a:tblGrid>
              <a:tr h="369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noProof="0" dirty="0"/>
                        <a:t>Situação proposta - Programas sociais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134652"/>
                  </a:ext>
                </a:extLst>
              </a:tr>
              <a:tr h="1821159">
                <a:tc>
                  <a:txBody>
                    <a:bodyPr/>
                    <a:lstStyle/>
                    <a:p>
                      <a:r>
                        <a:rPr lang="pt-BR" noProof="0" dirty="0"/>
                        <a:t>1. </a:t>
                      </a:r>
                      <a:r>
                        <a:rPr lang="pt-BR" noProof="0" dirty="0" err="1"/>
                        <a:t>CadÚnico</a:t>
                      </a:r>
                      <a:r>
                        <a:rPr lang="pt-BR" noProof="0" dirty="0"/>
                        <a:t>, famílias que têm renda de até meio salário mínimo.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1186794"/>
                  </a:ext>
                </a:extLst>
              </a:tr>
              <a:tr h="9244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noProof="0" dirty="0"/>
                        <a:t>2. Programa do Benefício de prestação continuada da Assistência Social - BPC (art. 20 da Lei n° 8.742/1993);</a:t>
                      </a:r>
                    </a:p>
                    <a:p>
                      <a:endParaRPr lang="pt-B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50892"/>
                  </a:ext>
                </a:extLst>
              </a:tr>
            </a:tbl>
          </a:graphicData>
        </a:graphic>
      </p:graphicFrame>
      <p:pic>
        <p:nvPicPr>
          <p:cNvPr id="6" name="Imagem 5" descr="C:\Users\Lorenza-GRS\Desktop\SD_0001_16_LG_ARSP_COR.png">
            <a:extLst>
              <a:ext uri="{FF2B5EF4-FFF2-40B4-BE49-F238E27FC236}">
                <a16:creationId xmlns:a16="http://schemas.microsoft.com/office/drawing/2014/main" id="{BB1E5003-81F6-40A6-990D-58CE79AAC193}"/>
              </a:ext>
            </a:extLst>
          </p:cNvPr>
          <p:cNvPicPr/>
          <p:nvPr/>
        </p:nvPicPr>
        <p:blipFill>
          <a:blip r:embed="rId2" cstate="print"/>
          <a:srcRect t="16359" b="26037"/>
          <a:stretch>
            <a:fillRect/>
          </a:stretch>
        </p:blipFill>
        <p:spPr bwMode="auto">
          <a:xfrm>
            <a:off x="10657758" y="6219643"/>
            <a:ext cx="1499738" cy="58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337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DB063E0C-892B-40E8-9BEE-DB0277BB77A7}"/>
              </a:ext>
            </a:extLst>
          </p:cNvPr>
          <p:cNvSpPr txBox="1">
            <a:spLocks/>
          </p:cNvSpPr>
          <p:nvPr/>
        </p:nvSpPr>
        <p:spPr>
          <a:xfrm>
            <a:off x="446891" y="7028"/>
            <a:ext cx="11317811" cy="39587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 spc="-5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4. Progressividade nas tarifas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77508359-0D77-49BB-87F7-25DF88C94356}"/>
              </a:ext>
            </a:extLst>
          </p:cNvPr>
          <p:cNvSpPr/>
          <p:nvPr/>
        </p:nvSpPr>
        <p:spPr>
          <a:xfrm>
            <a:off x="380158" y="656132"/>
            <a:ext cx="11431683" cy="239761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dirty="0"/>
              <a:t>As relações das tarifas entre os serviços foram definidas da seguinte forma:</a:t>
            </a:r>
          </a:p>
          <a:p>
            <a:endParaRPr lang="pt-BR" sz="700" dirty="0"/>
          </a:p>
          <a:p>
            <a:pPr marL="342900" lvl="0" indent="-342900">
              <a:buFont typeface="+mj-lt"/>
              <a:buAutoNum type="arabicPeriod"/>
            </a:pPr>
            <a:r>
              <a:rPr lang="pt-BR" sz="2000" u="sng" dirty="0"/>
              <a:t>Coleta, afastamento e tratamento de esgoto:</a:t>
            </a:r>
            <a:r>
              <a:rPr lang="pt-BR" sz="2000" dirty="0"/>
              <a:t> 80% da tarifa de água para as categorias Social e Residencial, e 100% da tarifa de água para as demais categorias; </a:t>
            </a:r>
          </a:p>
          <a:p>
            <a:pPr marL="342900" lvl="0" indent="-342900">
              <a:buFont typeface="+mj-lt"/>
              <a:buAutoNum type="arabicPeriod"/>
            </a:pPr>
            <a:r>
              <a:rPr lang="pt-BR" sz="2000" u="sng" dirty="0"/>
              <a:t>Coleta e afastamento de esgoto:</a:t>
            </a:r>
            <a:r>
              <a:rPr lang="pt-BR" sz="2000" dirty="0"/>
              <a:t> 61% das tarifas de água, para todas as categorias;</a:t>
            </a:r>
          </a:p>
          <a:p>
            <a:pPr marL="342900" lvl="0" indent="-342900">
              <a:buFont typeface="+mj-lt"/>
              <a:buAutoNum type="arabicPeriod"/>
            </a:pPr>
            <a:r>
              <a:rPr lang="pt-BR" sz="2000" u="sng" dirty="0"/>
              <a:t>Disponibilidade de esgoto:</a:t>
            </a:r>
            <a:r>
              <a:rPr lang="pt-BR" sz="2000" dirty="0"/>
              <a:t> tarifa fixa igual à tarifa fixa de coleta, afastamento e tratamento de esgoto (CAT); e a tarifa variável igual a 28% das tarifas de coleta, afastamento e tratamento (CAT), para todas as categorias.</a:t>
            </a:r>
            <a:endParaRPr lang="es-AR" sz="2000" dirty="0"/>
          </a:p>
        </p:txBody>
      </p:sp>
      <p:pic>
        <p:nvPicPr>
          <p:cNvPr id="6" name="Imagem 5" descr="C:\Users\Lorenza-GRS\Desktop\SD_0001_16_LG_ARSP_COR.png">
            <a:extLst>
              <a:ext uri="{FF2B5EF4-FFF2-40B4-BE49-F238E27FC236}">
                <a16:creationId xmlns:a16="http://schemas.microsoft.com/office/drawing/2014/main" id="{78373710-CC61-4701-8572-0EFC16101400}"/>
              </a:ext>
            </a:extLst>
          </p:cNvPr>
          <p:cNvPicPr/>
          <p:nvPr/>
        </p:nvPicPr>
        <p:blipFill>
          <a:blip r:embed="rId2" cstate="print"/>
          <a:srcRect t="16359" b="26037"/>
          <a:stretch>
            <a:fillRect/>
          </a:stretch>
        </p:blipFill>
        <p:spPr bwMode="auto">
          <a:xfrm>
            <a:off x="10657758" y="6219643"/>
            <a:ext cx="1499738" cy="58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735EFF34-154A-4B99-8DA1-DC9C565434CF}"/>
              </a:ext>
            </a:extLst>
          </p:cNvPr>
          <p:cNvSpPr txBox="1"/>
          <p:nvPr/>
        </p:nvSpPr>
        <p:spPr>
          <a:xfrm>
            <a:off x="380158" y="3372927"/>
            <a:ext cx="11384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Diretrizes definidas pela legislação: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garantia das funções essenciais relacionadas à saúde pública;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disponibilidade a pagar dos usuários;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ampliação do acesso dos cidadãos e localidades de baixa renda aos serviços;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consumo eficiente;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recuperação dos custos e remuneração dos investimentos.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r>
              <a:rPr lang="pt-BR" b="1" dirty="0"/>
              <a:t>Política de subsídios e Sustentabilidade Econômica da concessão: serviço de qualidade, investimentos de expansão.</a:t>
            </a:r>
          </a:p>
        </p:txBody>
      </p:sp>
    </p:spTree>
    <p:extLst>
      <p:ext uri="{BB962C8B-B14F-4D97-AF65-F5344CB8AC3E}">
        <p14:creationId xmlns:p14="http://schemas.microsoft.com/office/powerpoint/2010/main" val="3343049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A31B08-3143-4A0A-9772-D48A83D0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094" y="157365"/>
            <a:ext cx="11317811" cy="395873"/>
          </a:xfrm>
        </p:spPr>
        <p:txBody>
          <a:bodyPr/>
          <a:lstStyle/>
          <a:p>
            <a:r>
              <a:rPr lang="pt-BR" dirty="0"/>
              <a:t>4. Progressividade nas tarifas</a:t>
            </a:r>
            <a:endParaRPr lang="es-AR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BB310D7-D462-4D36-A5BB-8D942F955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81" y="1137433"/>
            <a:ext cx="11070341" cy="1958200"/>
          </a:xfrm>
          <a:prstGeom prst="rect">
            <a:avLst/>
          </a:prstGeom>
        </p:spPr>
      </p:pic>
      <p:pic>
        <p:nvPicPr>
          <p:cNvPr id="6" name="Imagem 5" descr="C:\Users\Lorenza-GRS\Desktop\SD_0001_16_LG_ARSP_COR.png">
            <a:extLst>
              <a:ext uri="{FF2B5EF4-FFF2-40B4-BE49-F238E27FC236}">
                <a16:creationId xmlns:a16="http://schemas.microsoft.com/office/drawing/2014/main" id="{03230674-488A-4673-8A9A-F500262A9E65}"/>
              </a:ext>
            </a:extLst>
          </p:cNvPr>
          <p:cNvPicPr/>
          <p:nvPr/>
        </p:nvPicPr>
        <p:blipFill>
          <a:blip r:embed="rId3" cstate="print"/>
          <a:srcRect t="16359" b="26037"/>
          <a:stretch>
            <a:fillRect/>
          </a:stretch>
        </p:blipFill>
        <p:spPr bwMode="auto">
          <a:xfrm>
            <a:off x="10657758" y="6219643"/>
            <a:ext cx="1499738" cy="58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2">
            <a:extLst>
              <a:ext uri="{FF2B5EF4-FFF2-40B4-BE49-F238E27FC236}">
                <a16:creationId xmlns:a16="http://schemas.microsoft.com/office/drawing/2014/main" id="{646ED08F-E0B7-4AA7-BF3A-FFD3A92CF0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81" y="3433310"/>
            <a:ext cx="11070341" cy="195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571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4E1F53-BE1D-4AB6-8D7D-12BFFDE3E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134" y="152037"/>
            <a:ext cx="11317811" cy="395873"/>
          </a:xfrm>
        </p:spPr>
        <p:txBody>
          <a:bodyPr/>
          <a:lstStyle/>
          <a:p>
            <a:r>
              <a:rPr lang="pt-BR" dirty="0"/>
              <a:t>4. Progressividade nas tarifas – Impacto na fatura</a:t>
            </a:r>
            <a:endParaRPr lang="es-AR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5379E92-B5CE-4363-9EBC-D117726C9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25" y="742377"/>
            <a:ext cx="3960000" cy="256261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22EECB67-4EA5-4CF9-B49B-CD2E558A7B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180" y="742377"/>
            <a:ext cx="3960000" cy="260726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6A80ECC-E82E-4442-A954-D359BD71D7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4835" y="742377"/>
            <a:ext cx="3960000" cy="241528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4DC004F1-5639-4A21-92E2-8F07841021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524" y="3381184"/>
            <a:ext cx="3960000" cy="261172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B0015D6-F708-45BE-8595-81061A3EF5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52180" y="3381184"/>
            <a:ext cx="3960000" cy="253787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E85E0D98-A83F-4E5C-A1FC-343B8F77EC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54835" y="3381184"/>
            <a:ext cx="3960000" cy="2663838"/>
          </a:xfrm>
          <a:prstGeom prst="rect">
            <a:avLst/>
          </a:prstGeom>
        </p:spPr>
      </p:pic>
      <p:pic>
        <p:nvPicPr>
          <p:cNvPr id="9" name="Imagem 8" descr="C:\Users\Lorenza-GRS\Desktop\SD_0001_16_LG_ARSP_COR.png">
            <a:extLst>
              <a:ext uri="{FF2B5EF4-FFF2-40B4-BE49-F238E27FC236}">
                <a16:creationId xmlns:a16="http://schemas.microsoft.com/office/drawing/2014/main" id="{510163C0-164E-4C78-8052-6D21AB08D595}"/>
              </a:ext>
            </a:extLst>
          </p:cNvPr>
          <p:cNvPicPr/>
          <p:nvPr/>
        </p:nvPicPr>
        <p:blipFill>
          <a:blip r:embed="rId8" cstate="print"/>
          <a:srcRect t="16359" b="26037"/>
          <a:stretch>
            <a:fillRect/>
          </a:stretch>
        </p:blipFill>
        <p:spPr bwMode="auto">
          <a:xfrm>
            <a:off x="10657758" y="6219643"/>
            <a:ext cx="1499738" cy="58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1352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CAA769D9-83D1-4077-A4DB-6575D7A71E8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785" y="3314797"/>
            <a:ext cx="6523534" cy="3358737"/>
          </a:xfrm>
          <a:prstGeom prst="rect">
            <a:avLst/>
          </a:prstGeom>
          <a:noFill/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B4E1F53-BE1D-4AB6-8D7D-12BFFDE3E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508" y="147137"/>
            <a:ext cx="11317811" cy="395873"/>
          </a:xfrm>
        </p:spPr>
        <p:txBody>
          <a:bodyPr/>
          <a:lstStyle/>
          <a:p>
            <a:r>
              <a:rPr lang="pt-BR" dirty="0"/>
              <a:t>4. Progressividade nas tarifas – Impacto na fatura</a:t>
            </a:r>
            <a:endParaRPr lang="es-AR" dirty="0"/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5AB6D959-E171-45B6-BA75-302954D4699F}"/>
              </a:ext>
            </a:extLst>
          </p:cNvPr>
          <p:cNvSpPr/>
          <p:nvPr/>
        </p:nvSpPr>
        <p:spPr>
          <a:xfrm>
            <a:off x="386508" y="4528614"/>
            <a:ext cx="4341366" cy="148322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A maioria dos clientes tem um impacto na fatura na faixa [-20%; + 10%] de variação.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0CE26601-13C3-4852-8A83-82E27A28D23B}"/>
              </a:ext>
            </a:extLst>
          </p:cNvPr>
          <p:cNvSpPr/>
          <p:nvPr/>
        </p:nvSpPr>
        <p:spPr>
          <a:xfrm>
            <a:off x="7770365" y="1000665"/>
            <a:ext cx="4035127" cy="1551198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/>
              <a:t>O valor faturado da base de faturamento foi comparado com o valor da fatura calculada pela aplicação da nova estrutura.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E096BAA-28AF-404A-9048-9A3BCC5DB19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08" y="720894"/>
            <a:ext cx="6876934" cy="3358737"/>
          </a:xfrm>
          <a:prstGeom prst="rect">
            <a:avLst/>
          </a:prstGeom>
          <a:noFill/>
        </p:spPr>
      </p:pic>
      <p:pic>
        <p:nvPicPr>
          <p:cNvPr id="9" name="Imagem 8" descr="C:\Users\Lorenza-GRS\Desktop\SD_0001_16_LG_ARSP_COR.png">
            <a:extLst>
              <a:ext uri="{FF2B5EF4-FFF2-40B4-BE49-F238E27FC236}">
                <a16:creationId xmlns:a16="http://schemas.microsoft.com/office/drawing/2014/main" id="{41984C53-C440-41D6-9136-26090E992B70}"/>
              </a:ext>
            </a:extLst>
          </p:cNvPr>
          <p:cNvPicPr/>
          <p:nvPr/>
        </p:nvPicPr>
        <p:blipFill>
          <a:blip r:embed="rId4" cstate="print"/>
          <a:srcRect t="16359" b="26037"/>
          <a:stretch>
            <a:fillRect/>
          </a:stretch>
        </p:blipFill>
        <p:spPr bwMode="auto">
          <a:xfrm>
            <a:off x="10657758" y="6219643"/>
            <a:ext cx="1499738" cy="58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676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DB063E0C-892B-40E8-9BEE-DB0277BB77A7}"/>
              </a:ext>
            </a:extLst>
          </p:cNvPr>
          <p:cNvSpPr txBox="1">
            <a:spLocks/>
          </p:cNvSpPr>
          <p:nvPr/>
        </p:nvSpPr>
        <p:spPr>
          <a:xfrm>
            <a:off x="446891" y="7028"/>
            <a:ext cx="11317811" cy="39587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 spc="-5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5. Tarifa por disponibilidade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CF24AF49-84DD-4168-8A46-441A0445755D}"/>
              </a:ext>
            </a:extLst>
          </p:cNvPr>
          <p:cNvGraphicFramePr/>
          <p:nvPr/>
        </p:nvGraphicFramePr>
        <p:xfrm>
          <a:off x="155275" y="646982"/>
          <a:ext cx="11861321" cy="5495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m 3" descr="C:\Users\Lorenza-GRS\Desktop\SD_0001_16_LG_ARSP_COR.png">
            <a:extLst>
              <a:ext uri="{FF2B5EF4-FFF2-40B4-BE49-F238E27FC236}">
                <a16:creationId xmlns:a16="http://schemas.microsoft.com/office/drawing/2014/main" id="{2F431892-1671-4F41-AF7D-30F8268ED1B4}"/>
              </a:ext>
            </a:extLst>
          </p:cNvPr>
          <p:cNvPicPr/>
          <p:nvPr/>
        </p:nvPicPr>
        <p:blipFill>
          <a:blip r:embed="rId7" cstate="print"/>
          <a:srcRect t="16359" b="26037"/>
          <a:stretch>
            <a:fillRect/>
          </a:stretch>
        </p:blipFill>
        <p:spPr bwMode="auto">
          <a:xfrm>
            <a:off x="10657758" y="6219643"/>
            <a:ext cx="1499738" cy="58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412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7AE06C-85C7-433D-BEF7-5BE607C48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2E9356-7681-4C0C-BE53-44C3AEAF37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0630A3-0829-412E-A98E-F487CE924CF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45764" y="2819921"/>
            <a:ext cx="10721241" cy="2097133"/>
          </a:xfrm>
        </p:spPr>
        <p:txBody>
          <a:bodyPr anchor="t">
            <a:noAutofit/>
          </a:bodyPr>
          <a:lstStyle/>
          <a:p>
            <a:pPr algn="ctr"/>
            <a:r>
              <a:rPr lang="pt-BR" sz="3200" b="1" cap="all" dirty="0">
                <a:solidFill>
                  <a:schemeClr val="accent4">
                    <a:lumMod val="50000"/>
                  </a:schemeClr>
                </a:solidFill>
              </a:rPr>
              <a:t>aprimoramentos na estrutura tarifária E RESULTADO DA Revisão Tarifária ORDINÁRIA</a:t>
            </a:r>
            <a:br>
              <a:rPr lang="pt-BR" sz="3200" cap="all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pt-BR" sz="2800" cap="all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BR" sz="2400" cap="all" dirty="0">
                <a:solidFill>
                  <a:schemeClr val="accent4">
                    <a:lumMod val="50000"/>
                  </a:schemeClr>
                </a:solidFill>
              </a:rPr>
              <a:t>NT ARSP/DP/ASTET N</a:t>
            </a:r>
            <a:r>
              <a:rPr lang="pt-BR" sz="2400" cap="all" baseline="30000" dirty="0">
                <a:solidFill>
                  <a:schemeClr val="accent4">
                    <a:lumMod val="50000"/>
                  </a:schemeClr>
                </a:solidFill>
              </a:rPr>
              <a:t>o</a:t>
            </a:r>
            <a:r>
              <a:rPr lang="pt-BR" sz="2400" cap="all" dirty="0">
                <a:solidFill>
                  <a:schemeClr val="accent4">
                    <a:lumMod val="50000"/>
                  </a:schemeClr>
                </a:solidFill>
              </a:rPr>
              <a:t> 03/2021</a:t>
            </a:r>
            <a:endParaRPr lang="es-E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" name="0 Imagen">
            <a:extLst>
              <a:ext uri="{FF2B5EF4-FFF2-40B4-BE49-F238E27FC236}">
                <a16:creationId xmlns:a16="http://schemas.microsoft.com/office/drawing/2014/main" id="{6F07024C-9A09-498F-99AB-C7E0A634B0A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2417" y="799295"/>
            <a:ext cx="1926527" cy="134953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367712" y="5969485"/>
            <a:ext cx="547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Junho de 2021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6228" y="727235"/>
            <a:ext cx="2200847" cy="149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46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DB063E0C-892B-40E8-9BEE-DB0277BB77A7}"/>
              </a:ext>
            </a:extLst>
          </p:cNvPr>
          <p:cNvSpPr txBox="1">
            <a:spLocks/>
          </p:cNvSpPr>
          <p:nvPr/>
        </p:nvSpPr>
        <p:spPr>
          <a:xfrm>
            <a:off x="360626" y="145051"/>
            <a:ext cx="11317811" cy="39587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 spc="-5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Fundamentação Legal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A23D557-AE98-44BA-ABAF-DE4A4C19A5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8993820"/>
              </p:ext>
            </p:extLst>
          </p:nvPr>
        </p:nvGraphicFramePr>
        <p:xfrm>
          <a:off x="0" y="707366"/>
          <a:ext cx="11938959" cy="5512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m 3" descr="C:\Users\Lorenza-GRS\Desktop\SD_0001_16_LG_ARSP_COR.png">
            <a:extLst>
              <a:ext uri="{FF2B5EF4-FFF2-40B4-BE49-F238E27FC236}">
                <a16:creationId xmlns:a16="http://schemas.microsoft.com/office/drawing/2014/main" id="{54DEE90B-32B6-412B-848E-0073C003A101}"/>
              </a:ext>
            </a:extLst>
          </p:cNvPr>
          <p:cNvPicPr/>
          <p:nvPr/>
        </p:nvPicPr>
        <p:blipFill>
          <a:blip r:embed="rId7" cstate="print"/>
          <a:srcRect t="16359" b="26037"/>
          <a:stretch>
            <a:fillRect/>
          </a:stretch>
        </p:blipFill>
        <p:spPr bwMode="auto">
          <a:xfrm>
            <a:off x="10657758" y="6219643"/>
            <a:ext cx="1499738" cy="58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027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B401B9-67BF-494B-8CE3-026528D3C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830D76-CFC9-452B-A27B-4D8A140CB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DB063E0C-892B-40E8-9BEE-DB0277BB77A7}"/>
              </a:ext>
            </a:extLst>
          </p:cNvPr>
          <p:cNvSpPr txBox="1">
            <a:spLocks/>
          </p:cNvSpPr>
          <p:nvPr/>
        </p:nvSpPr>
        <p:spPr>
          <a:xfrm>
            <a:off x="360626" y="145051"/>
            <a:ext cx="11317811" cy="39587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 spc="-5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Fundamentação Legal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A23D557-AE98-44BA-ABAF-DE4A4C19A5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8890311"/>
              </p:ext>
            </p:extLst>
          </p:nvPr>
        </p:nvGraphicFramePr>
        <p:xfrm>
          <a:off x="146649" y="698740"/>
          <a:ext cx="11938959" cy="5658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m 3" descr="C:\Users\Lorenza-GRS\Desktop\SD_0001_16_LG_ARSP_COR.png">
            <a:extLst>
              <a:ext uri="{FF2B5EF4-FFF2-40B4-BE49-F238E27FC236}">
                <a16:creationId xmlns:a16="http://schemas.microsoft.com/office/drawing/2014/main" id="{54DEE90B-32B6-412B-848E-0073C003A101}"/>
              </a:ext>
            </a:extLst>
          </p:cNvPr>
          <p:cNvPicPr/>
          <p:nvPr/>
        </p:nvPicPr>
        <p:blipFill>
          <a:blip r:embed="rId7" cstate="print"/>
          <a:srcRect t="16359" b="26037"/>
          <a:stretch>
            <a:fillRect/>
          </a:stretch>
        </p:blipFill>
        <p:spPr bwMode="auto">
          <a:xfrm>
            <a:off x="10657758" y="6219643"/>
            <a:ext cx="1499738" cy="58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804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B401B9-67BF-494B-8CE3-026528D3C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830D76-CFC9-452B-A27B-4D8A140CB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DB063E0C-892B-40E8-9BEE-DB0277BB77A7}"/>
              </a:ext>
            </a:extLst>
          </p:cNvPr>
          <p:cNvSpPr txBox="1">
            <a:spLocks/>
          </p:cNvSpPr>
          <p:nvPr/>
        </p:nvSpPr>
        <p:spPr>
          <a:xfrm>
            <a:off x="446891" y="7028"/>
            <a:ext cx="11317811" cy="39587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 spc="-5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Objetivos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A23D557-AE98-44BA-ABAF-DE4A4C19A5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2017310"/>
              </p:ext>
            </p:extLst>
          </p:nvPr>
        </p:nvGraphicFramePr>
        <p:xfrm>
          <a:off x="146649" y="698740"/>
          <a:ext cx="11938959" cy="566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m 3" descr="C:\Users\Lorenza-GRS\Desktop\SD_0001_16_LG_ARSP_COR.png">
            <a:extLst>
              <a:ext uri="{FF2B5EF4-FFF2-40B4-BE49-F238E27FC236}">
                <a16:creationId xmlns:a16="http://schemas.microsoft.com/office/drawing/2014/main" id="{54DEE90B-32B6-412B-848E-0073C003A101}"/>
              </a:ext>
            </a:extLst>
          </p:cNvPr>
          <p:cNvPicPr/>
          <p:nvPr/>
        </p:nvPicPr>
        <p:blipFill>
          <a:blip r:embed="rId7" cstate="print"/>
          <a:srcRect t="16359" b="26037"/>
          <a:stretch>
            <a:fillRect/>
          </a:stretch>
        </p:blipFill>
        <p:spPr bwMode="auto">
          <a:xfrm>
            <a:off x="10657758" y="6219643"/>
            <a:ext cx="1499738" cy="58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914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B401B9-67BF-494B-8CE3-026528D3C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830D76-CFC9-452B-A27B-4D8A140CB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DB063E0C-892B-40E8-9BEE-DB0277BB77A7}"/>
              </a:ext>
            </a:extLst>
          </p:cNvPr>
          <p:cNvSpPr txBox="1">
            <a:spLocks/>
          </p:cNvSpPr>
          <p:nvPr/>
        </p:nvSpPr>
        <p:spPr>
          <a:xfrm>
            <a:off x="446891" y="7028"/>
            <a:ext cx="11317811" cy="39587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 spc="-5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1. Tarifa em Duas Partes (T2P) e cobrança por ligação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A23D557-AE98-44BA-ABAF-DE4A4C19A5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3935625"/>
              </p:ext>
            </p:extLst>
          </p:nvPr>
        </p:nvGraphicFramePr>
        <p:xfrm>
          <a:off x="146649" y="698740"/>
          <a:ext cx="11938959" cy="5037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m 3" descr="C:\Users\Lorenza-GRS\Desktop\SD_0001_16_LG_ARSP_COR.png">
            <a:extLst>
              <a:ext uri="{FF2B5EF4-FFF2-40B4-BE49-F238E27FC236}">
                <a16:creationId xmlns:a16="http://schemas.microsoft.com/office/drawing/2014/main" id="{54DEE90B-32B6-412B-848E-0073C003A101}"/>
              </a:ext>
            </a:extLst>
          </p:cNvPr>
          <p:cNvPicPr/>
          <p:nvPr/>
        </p:nvPicPr>
        <p:blipFill>
          <a:blip r:embed="rId7" cstate="print"/>
          <a:srcRect t="16359" b="26037"/>
          <a:stretch>
            <a:fillRect/>
          </a:stretch>
        </p:blipFill>
        <p:spPr bwMode="auto">
          <a:xfrm>
            <a:off x="10657758" y="6219643"/>
            <a:ext cx="1499738" cy="58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759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830D76-CFC9-452B-A27B-4D8A140CB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3FC6B0-8AE2-4A4C-9373-A574018A8C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120C67-27CA-40BE-911A-FFA91C13A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DB063E0C-892B-40E8-9BEE-DB0277BB77A7}"/>
              </a:ext>
            </a:extLst>
          </p:cNvPr>
          <p:cNvSpPr txBox="1">
            <a:spLocks/>
          </p:cNvSpPr>
          <p:nvPr/>
        </p:nvSpPr>
        <p:spPr>
          <a:xfrm>
            <a:off x="446891" y="7028"/>
            <a:ext cx="9818543" cy="39587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 spc="-5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/>
              <a:t>1. Tarifa em Duas Partes (T2P) e cobrança por ligação</a:t>
            </a:r>
          </a:p>
          <a:p>
            <a:endParaRPr lang="pt-B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D828C88-8D48-4CFC-9755-F63E90D77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8594"/>
            <a:ext cx="5743575" cy="4848225"/>
          </a:xfrm>
          <a:prstGeom prst="rect">
            <a:avLst/>
          </a:prstGeom>
        </p:spPr>
      </p:pic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2D3F63F2-1498-4531-8D9A-FBC1CACBC102}"/>
              </a:ext>
            </a:extLst>
          </p:cNvPr>
          <p:cNvSpPr/>
          <p:nvPr/>
        </p:nvSpPr>
        <p:spPr>
          <a:xfrm>
            <a:off x="5743575" y="4916495"/>
            <a:ext cx="6381017" cy="108601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u="sng" dirty="0"/>
              <a:t>Proposta</a:t>
            </a:r>
            <a:r>
              <a:rPr lang="pt-BR" dirty="0"/>
              <a:t>: 30% da receita requerida será recuperada via parcela fixa, e com base no impacto final na fatura a ser paga pelos diferentes clientes, considerando sua categoria e faixa de consumo.</a:t>
            </a:r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EC006AA-17F5-4EE5-B419-68B123F976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6874" y="782722"/>
            <a:ext cx="3732758" cy="223965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AE743EC-9EC5-4761-B599-1B3ABDA760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5836" y="2927538"/>
            <a:ext cx="5276813" cy="1804533"/>
          </a:xfrm>
          <a:prstGeom prst="rect">
            <a:avLst/>
          </a:prstGeom>
        </p:spPr>
      </p:pic>
      <p:pic>
        <p:nvPicPr>
          <p:cNvPr id="11" name="Imagem 10" descr="C:\Users\Lorenza-GRS\Desktop\SD_0001_16_LG_ARSP_COR.png">
            <a:extLst>
              <a:ext uri="{FF2B5EF4-FFF2-40B4-BE49-F238E27FC236}">
                <a16:creationId xmlns:a16="http://schemas.microsoft.com/office/drawing/2014/main" id="{281BD58E-8C0F-4C1F-B2EF-46BDA5E60655}"/>
              </a:ext>
            </a:extLst>
          </p:cNvPr>
          <p:cNvPicPr/>
          <p:nvPr/>
        </p:nvPicPr>
        <p:blipFill>
          <a:blip r:embed="rId5" cstate="print"/>
          <a:srcRect t="16359" b="26037"/>
          <a:stretch>
            <a:fillRect/>
          </a:stretch>
        </p:blipFill>
        <p:spPr bwMode="auto">
          <a:xfrm>
            <a:off x="10657758" y="6219643"/>
            <a:ext cx="1499738" cy="58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345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DB063E0C-892B-40E8-9BEE-DB0277BB77A7}"/>
              </a:ext>
            </a:extLst>
          </p:cNvPr>
          <p:cNvSpPr txBox="1">
            <a:spLocks/>
          </p:cNvSpPr>
          <p:nvPr/>
        </p:nvSpPr>
        <p:spPr>
          <a:xfrm>
            <a:off x="446891" y="7028"/>
            <a:ext cx="11317811" cy="39587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 spc="-5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2. Categorias tarifárias – Tarifa coletivas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5970D48A-92A6-46DA-AF78-980AC0372959}"/>
              </a:ext>
            </a:extLst>
          </p:cNvPr>
          <p:cNvSpPr/>
          <p:nvPr/>
        </p:nvSpPr>
        <p:spPr>
          <a:xfrm>
            <a:off x="446891" y="811573"/>
            <a:ext cx="11431683" cy="64301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A proposta de alteração de um sistema de cobrança por economia para outro de cobrança por ligação exige que sejam criadas duas categorias adicionais:</a:t>
            </a:r>
            <a:endParaRPr lang="es-AR" dirty="0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21806EB5-7481-4EED-A397-1B7F630DD157}"/>
              </a:ext>
            </a:extLst>
          </p:cNvPr>
          <p:cNvSpPr/>
          <p:nvPr/>
        </p:nvSpPr>
        <p:spPr>
          <a:xfrm>
            <a:off x="446891" y="1628207"/>
            <a:ext cx="5548468" cy="224505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/>
              <a:t>1.	</a:t>
            </a:r>
            <a:r>
              <a:rPr lang="pt-BR" u="sng" dirty="0"/>
              <a:t>Residencial coletivo</a:t>
            </a:r>
            <a:r>
              <a:rPr lang="pt-BR" dirty="0"/>
              <a:t>: imóvel utilizado para fins exclusivamente de moradia, composto por mais de uma economia e que não possua medição individualizada.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C04B84B6-B855-456B-95E2-4C0DB2A31A7F}"/>
              </a:ext>
            </a:extLst>
          </p:cNvPr>
          <p:cNvSpPr/>
          <p:nvPr/>
        </p:nvSpPr>
        <p:spPr>
          <a:xfrm>
            <a:off x="446891" y="4072016"/>
            <a:ext cx="5548469" cy="180079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/>
              <a:t>2.	</a:t>
            </a:r>
            <a:r>
              <a:rPr lang="pt-BR" u="sng" dirty="0"/>
              <a:t>Comercial coletivo</a:t>
            </a:r>
            <a:r>
              <a:rPr lang="pt-BR" dirty="0"/>
              <a:t>: ligação que se corresponde com as atividades relativas à categoria “Comercial e Serviços”, composto por mais de uma economia e que não possua medição individualizada.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4B01222-2659-493D-A654-A92E730BDF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73"/>
          <a:stretch/>
        </p:blipFill>
        <p:spPr>
          <a:xfrm>
            <a:off x="6096000" y="2750733"/>
            <a:ext cx="5958753" cy="2289763"/>
          </a:xfrm>
          <a:prstGeom prst="rect">
            <a:avLst/>
          </a:prstGeom>
        </p:spPr>
      </p:pic>
      <p:pic>
        <p:nvPicPr>
          <p:cNvPr id="8" name="Imagem 7" descr="C:\Users\Lorenza-GRS\Desktop\SD_0001_16_LG_ARSP_COR.png">
            <a:extLst>
              <a:ext uri="{FF2B5EF4-FFF2-40B4-BE49-F238E27FC236}">
                <a16:creationId xmlns:a16="http://schemas.microsoft.com/office/drawing/2014/main" id="{4D76513F-0A07-4AD1-BD17-931A791BDB40}"/>
              </a:ext>
            </a:extLst>
          </p:cNvPr>
          <p:cNvPicPr/>
          <p:nvPr/>
        </p:nvPicPr>
        <p:blipFill>
          <a:blip r:embed="rId3" cstate="print"/>
          <a:srcRect t="16359" b="26037"/>
          <a:stretch>
            <a:fillRect/>
          </a:stretch>
        </p:blipFill>
        <p:spPr bwMode="auto">
          <a:xfrm>
            <a:off x="10657758" y="6219643"/>
            <a:ext cx="1499738" cy="58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093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D56AC-7C1E-493C-AC79-F89348578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508" y="93290"/>
            <a:ext cx="11317811" cy="395873"/>
          </a:xfrm>
        </p:spPr>
        <p:txBody>
          <a:bodyPr/>
          <a:lstStyle/>
          <a:p>
            <a:r>
              <a:rPr lang="pt-BR" dirty="0"/>
              <a:t>2. Categorias tarifárias – Tarifa coletivas</a:t>
            </a:r>
            <a:endParaRPr lang="es-AR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537D1E1-A397-4FF1-A19F-D67426219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13" y="2249623"/>
            <a:ext cx="8547561" cy="217178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8F095CD-6F68-4EA9-99BD-3604A72F10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449"/>
          <a:stretch/>
        </p:blipFill>
        <p:spPr>
          <a:xfrm>
            <a:off x="1515918" y="4459569"/>
            <a:ext cx="8520149" cy="1830384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8EEE7021-518B-463C-B29A-E1B7044A9F5E}"/>
              </a:ext>
            </a:extLst>
          </p:cNvPr>
          <p:cNvSpPr txBox="1"/>
          <p:nvPr/>
        </p:nvSpPr>
        <p:spPr>
          <a:xfrm>
            <a:off x="2607478" y="1872909"/>
            <a:ext cx="5200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chemeClr val="accent2"/>
                </a:solidFill>
              </a:rPr>
              <a:t>Faixas de consumo da categoria Residencial Coletiva</a:t>
            </a:r>
            <a:endParaRPr lang="es-AR" sz="1600" dirty="0">
              <a:solidFill>
                <a:schemeClr val="accent2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37AAAEE-7000-4670-B6B9-20EF592DF2F5}"/>
              </a:ext>
            </a:extLst>
          </p:cNvPr>
          <p:cNvSpPr txBox="1"/>
          <p:nvPr/>
        </p:nvSpPr>
        <p:spPr>
          <a:xfrm>
            <a:off x="2546910" y="4121015"/>
            <a:ext cx="5200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chemeClr val="accent2"/>
                </a:solidFill>
              </a:rPr>
              <a:t>Faixas de consumo da categoria Comercial Coletiva</a:t>
            </a:r>
            <a:endParaRPr lang="es-AR" sz="1600" dirty="0">
              <a:solidFill>
                <a:schemeClr val="accent2"/>
              </a:solidFill>
            </a:endParaRP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CB198B81-6DEF-47C4-AF0B-CD60CC335B45}"/>
              </a:ext>
            </a:extLst>
          </p:cNvPr>
          <p:cNvSpPr/>
          <p:nvPr/>
        </p:nvSpPr>
        <p:spPr>
          <a:xfrm>
            <a:off x="198408" y="699782"/>
            <a:ext cx="10773197" cy="98236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/>
              <a:t>Foi definida a mediana de cada critério para estabelecer os patamares máximos e mínimos de cada faixa de consumo para as categorias Residencial Coletivo e Comercial Coletivo, multiplicando os patamares máximos e mínimos das faixas individuais pela mediana da quantidade de economias em cada critério:</a:t>
            </a:r>
          </a:p>
        </p:txBody>
      </p:sp>
      <p:pic>
        <p:nvPicPr>
          <p:cNvPr id="11" name="Imagem 10" descr="C:\Users\Lorenza-GRS\Desktop\SD_0001_16_LG_ARSP_COR.png">
            <a:extLst>
              <a:ext uri="{FF2B5EF4-FFF2-40B4-BE49-F238E27FC236}">
                <a16:creationId xmlns:a16="http://schemas.microsoft.com/office/drawing/2014/main" id="{735E0654-E04B-4882-A086-E96A594FFAF8}"/>
              </a:ext>
            </a:extLst>
          </p:cNvPr>
          <p:cNvPicPr/>
          <p:nvPr/>
        </p:nvPicPr>
        <p:blipFill>
          <a:blip r:embed="rId4" cstate="print"/>
          <a:srcRect t="16359" b="26037"/>
          <a:stretch>
            <a:fillRect/>
          </a:stretch>
        </p:blipFill>
        <p:spPr bwMode="auto">
          <a:xfrm>
            <a:off x="10657758" y="6219643"/>
            <a:ext cx="1499738" cy="58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317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</p:bldLst>
  </p:timing>
</p:sld>
</file>

<file path=ppt/theme/theme1.xml><?xml version="1.0" encoding="utf-8"?>
<a:theme xmlns:a="http://schemas.openxmlformats.org/drawingml/2006/main" name="Retrospección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12644</TotalTime>
  <Words>1751</Words>
  <Application>Microsoft Office PowerPoint</Application>
  <PresentationFormat>Widescreen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Retrospección</vt:lpstr>
      <vt:lpstr>AGENDA</vt:lpstr>
      <vt:lpstr>aprimoramentos na estrutura tarifária E RESULTADO DA Revisão Tarifária ORDINÁRIA  NT ARSP/DP/ASTET No 03/2021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Categorias tarifárias – Tarifa coletivas</vt:lpstr>
      <vt:lpstr>PowerPoint Presentation</vt:lpstr>
      <vt:lpstr>PowerPoint Presentation</vt:lpstr>
      <vt:lpstr>4. Progressividade nas tarifas</vt:lpstr>
      <vt:lpstr>4. Progressividade nas tarifas – Impacto na fatura</vt:lpstr>
      <vt:lpstr>4. Progressividade nas tarifas – Impacto na fatura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do equilíbrio econômico-financeiro dos contratos de concessão</dc:title>
  <dc:creator>damian halabi</dc:creator>
  <cp:lastModifiedBy>Verival Pereira - home</cp:lastModifiedBy>
  <cp:revision>630</cp:revision>
  <dcterms:created xsi:type="dcterms:W3CDTF">2018-08-16T17:30:37Z</dcterms:created>
  <dcterms:modified xsi:type="dcterms:W3CDTF">2021-06-14T18:04:28Z</dcterms:modified>
</cp:coreProperties>
</file>